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28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D4A93-2766-AE40-8E08-3675782F86A0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927D6-764F-134C-B3BE-EDBEC959C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89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F4222-B674-489B-8216-885501BBA9E7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1BB47-2841-41F7-A97C-00FF517F98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080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F026C-078E-4EE5-9BC2-B66583B329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6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E920-CAE1-4FF3-A588-A1E718483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8BEEC-6080-4731-81F7-D05BF5B52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AF7A9-7878-424C-ACFF-0B51D0D0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D743-89A9-2244-B54B-3086B4D9292D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FF521-05F2-49FB-81DC-470B0554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0635F-AC68-45B8-8F94-3C35BB3F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90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BEA8-AB58-4BFD-8F57-7E4832ED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B049B-3695-4FD9-9F9F-E7DA6B32A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0EFDC-3F71-43D7-BE9F-E3C38E9E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0AC6-A5C0-B841-8B98-EA9972817175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78AE5-602E-4F25-B115-41E512D5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20422-07D0-45AF-81E5-E3937019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96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FEE5D-2A3D-437A-A470-2F17E871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13C6F-FB00-4E85-A685-B73778CFF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78F9-04C2-480D-B027-98841C69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C73C-FB67-F346-A9A9-2C03C62169DB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4DDE3-503F-465C-9988-2ACCE2E5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267BE-1DA7-4FC7-9ECD-C2D6C834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0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3AFA-D93B-4590-9280-AA4815CFD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2FFDD-9690-4C4D-AD2D-2C96A7758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6635B-3460-495B-9B64-E267D706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0DBD3-3126-014B-9F0F-D7F5D1C3B57C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B75D-2776-4761-8099-70064C88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D8C38-73B1-45B5-862E-410872B5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4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3B88-876A-48C6-A47A-19EB7DD9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6FC1-1574-4123-A737-BFBAD4155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EBEB-D377-46C1-909F-D0D208CD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BB4D-C80C-B945-B065-CF10E08F3B4E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18776-E3F0-4947-99F5-3CBDD022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DCB9-8B56-4196-974E-49B2C30B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2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7336-802B-48EA-B742-3C0DBAAA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47ECC-F409-4033-901D-84B3C6291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EFF4F-0D65-457D-9CB3-CDF936F39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C8BB6-058D-4845-A3E1-2046BC09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73267-BE6E-9047-9DBC-9F0060B8C7B3}" type="datetime1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1BE22-60BC-4C37-8929-9A64D72C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8A6C3-D9EB-4158-BEDA-B0144851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5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2CC9-FE0B-4256-B7E8-C9758E81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C4DB-06B7-4B5E-B784-650876523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E687F-29E2-4551-B600-7B9A52047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F1379-1E24-40AE-8E05-3717F14A3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A47BA6-ED88-4753-A8FC-EB1BC5EA3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4CAE0-4F3C-4285-8EB3-9D00DB3A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B8336-E975-AC48-B551-A010D6CD2414}" type="datetime1">
              <a:rPr lang="en-IN" smtClean="0"/>
              <a:t>03-08-2023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5D8E35-D7EB-485E-A8BE-397E72DC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6076B-2CA3-42F6-9D70-0D5CFAE6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12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8D6E-EB3D-440F-B2DE-FE786BDA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7C20F-F6E3-4384-BE76-22026087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D84F7-FF95-BF46-AD29-4927B098627E}" type="datetime1">
              <a:rPr lang="en-IN" smtClean="0"/>
              <a:t>03-08-2023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5AD7B-3A66-4702-8370-5355507B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C81DF-1CAA-4630-970A-242E8ECA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56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45E6A-25F5-4C7B-A9A0-B53C1A79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0A660-B950-5744-A145-B3282E088683}" type="datetime1">
              <a:rPr lang="en-IN" smtClean="0"/>
              <a:t>03-08-2023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F211A-8479-49E3-84E5-93483965C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5F15E-5B22-4C90-A24E-8D60DFF88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02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ABE2-CDF5-48D7-AB6A-12A44616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F481-4601-4FA9-8308-CE9474CE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BC2F9-1018-4D25-9B67-05789018F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A447-E628-4162-8027-AF516959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D6FE-94B9-BD45-BB6E-A3441239D341}" type="datetime1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5A990-EEC2-43DE-A620-131745F6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C472-0136-430E-BE93-FAAAFF72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2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D525-4D99-49A5-A5E9-133A7D47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B4A25-D791-458E-B4BD-CF85EBBE3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83526-9F63-4B4D-A708-285645EF6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732C0-9F0E-4730-8903-3AB2DC1A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6346-7CD9-0B4E-B1F8-AAEDEFE20ECF}" type="datetime1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5A3DC-AB90-4583-8A80-9363EE39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4803-C2D5-445C-A7CE-119117C1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32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778C24-C351-4F70-B940-39A3007D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24819-C38E-4677-9779-02BDBC668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F051B-6424-4921-9E47-580390EE5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D5329-CBC4-2940-B2B7-0331BCCAA56B}" type="datetime1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8E08-63C0-4B98-B0BA-1915C8F72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C5270-BD1F-4192-9324-E199D9B0D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F1F74-EAAB-4BA4-8360-0B2AFE8E1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68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06400" y="889000"/>
            <a:ext cx="11379200" cy="172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457189" algn="ctr">
              <a:lnSpc>
                <a:spcPct val="140000"/>
              </a:lnSpc>
              <a:spcAft>
                <a:spcPts val="800"/>
              </a:spcAft>
              <a:defRPr/>
            </a:pPr>
            <a:r>
              <a:rPr lang="en-US" sz="5067" b="1" dirty="0">
                <a:solidFill>
                  <a:srgbClr val="800000"/>
                </a:solidFill>
                <a:cs typeface="Times New Roman" pitchFamily="18" charset="0"/>
              </a:rPr>
              <a:t>Computer Organization and Architecture</a:t>
            </a:r>
          </a:p>
          <a:p>
            <a:pPr marL="457189" indent="-457189" algn="ctr" defTabSz="1219170">
              <a:spcBef>
                <a:spcPct val="20000"/>
              </a:spcBef>
              <a:defRPr/>
            </a:pPr>
            <a:endParaRPr lang="en-US" sz="2667" b="1" dirty="0">
              <a:solidFill>
                <a:schemeClr val="accent2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27200" y="3225800"/>
            <a:ext cx="8534400" cy="2359080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/>
          <a:p>
            <a:pPr algn="ctr" defTabSz="1219170">
              <a:spcBef>
                <a:spcPct val="20000"/>
              </a:spcBef>
              <a:spcAft>
                <a:spcPts val="800"/>
              </a:spcAft>
              <a:defRPr/>
            </a:pPr>
            <a:r>
              <a:rPr lang="en-US" sz="2667" b="1" dirty="0">
                <a:solidFill>
                  <a:srgbClr val="000090"/>
                </a:solidFill>
                <a:cs typeface="Arial" pitchFamily="34" charset="0"/>
              </a:rPr>
              <a:t>Prof. Indranil Sengupta</a:t>
            </a:r>
          </a:p>
          <a:p>
            <a:pPr algn="ctr" defTabSz="1219170">
              <a:spcBef>
                <a:spcPct val="20000"/>
              </a:spcBef>
              <a:spcAft>
                <a:spcPts val="2000"/>
              </a:spcAft>
              <a:defRPr/>
            </a:pPr>
            <a:r>
              <a:rPr lang="en-US" sz="2667" b="1" dirty="0">
                <a:solidFill>
                  <a:srgbClr val="000090"/>
                </a:solidFill>
                <a:cs typeface="Arial" pitchFamily="34" charset="0"/>
              </a:rPr>
              <a:t>Dr. </a:t>
            </a:r>
            <a:r>
              <a:rPr lang="en-US" sz="2667" b="1" dirty="0" err="1">
                <a:solidFill>
                  <a:srgbClr val="000090"/>
                </a:solidFill>
                <a:cs typeface="Arial" pitchFamily="34" charset="0"/>
              </a:rPr>
              <a:t>Sarani</a:t>
            </a:r>
            <a:r>
              <a:rPr lang="en-US" sz="2667" b="1" dirty="0">
                <a:solidFill>
                  <a:srgbClr val="000090"/>
                </a:solidFill>
                <a:cs typeface="Arial" pitchFamily="34" charset="0"/>
              </a:rPr>
              <a:t> Bhattacharya</a:t>
            </a:r>
          </a:p>
          <a:p>
            <a:pPr algn="ctr" defTabSz="1219170">
              <a:spcBef>
                <a:spcPct val="20000"/>
              </a:spcBef>
              <a:spcAft>
                <a:spcPts val="800"/>
              </a:spcAft>
              <a:defRPr/>
            </a:pPr>
            <a:r>
              <a:rPr lang="en-US" sz="2667" b="1" dirty="0">
                <a:solidFill>
                  <a:srgbClr val="000090"/>
                </a:solidFill>
                <a:cs typeface="Arial" pitchFamily="34" charset="0"/>
              </a:rPr>
              <a:t>Department of Computer Science and Engineering </a:t>
            </a:r>
          </a:p>
          <a:p>
            <a:pPr algn="ctr" defTabSz="1219170">
              <a:spcBef>
                <a:spcPct val="20000"/>
              </a:spcBef>
              <a:spcAft>
                <a:spcPts val="800"/>
              </a:spcAft>
              <a:defRPr/>
            </a:pPr>
            <a:r>
              <a:rPr lang="en-US" sz="2667" b="1" dirty="0">
                <a:solidFill>
                  <a:srgbClr val="000090"/>
                </a:solidFill>
                <a:cs typeface="Arial" pitchFamily="34" charset="0"/>
              </a:rPr>
              <a:t>IIT </a:t>
            </a:r>
            <a:r>
              <a:rPr lang="en-US" sz="2667" b="1" dirty="0" err="1">
                <a:solidFill>
                  <a:srgbClr val="000090"/>
                </a:solidFill>
                <a:cs typeface="Arial" pitchFamily="34" charset="0"/>
              </a:rPr>
              <a:t>Kharagpur</a:t>
            </a:r>
            <a:endParaRPr lang="en-US" sz="2667" b="1" dirty="0">
              <a:solidFill>
                <a:srgbClr val="000090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92200"/>
            <a:ext cx="4267200" cy="436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733" b="1" dirty="0"/>
              <a:t>IBM System/360</a:t>
            </a:r>
          </a:p>
          <a:p>
            <a:r>
              <a:rPr lang="en-US" sz="2667" dirty="0"/>
              <a:t>Very popular mainframe computer of the 60s and 70s.</a:t>
            </a:r>
          </a:p>
          <a:p>
            <a:r>
              <a:rPr lang="en-US" sz="2667" dirty="0"/>
              <a:t>Introduced many advanced architectural concepts that appeared in microprocessors several decades later.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889000"/>
            <a:ext cx="7179733" cy="40530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37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9001"/>
            <a:ext cx="5994400" cy="4876800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n-US" sz="3733" b="1" dirty="0"/>
              <a:t>Intel Core i7</a:t>
            </a:r>
          </a:p>
          <a:p>
            <a:r>
              <a:rPr lang="en-US" sz="2667" dirty="0"/>
              <a:t>A modern processor chip, that comes in dual-core, quad-core and 6-core variants.</a:t>
            </a:r>
          </a:p>
          <a:p>
            <a:r>
              <a:rPr lang="en-US" sz="2667" dirty="0"/>
              <a:t>64-bit processor that comes with various microarchitectures like </a:t>
            </a:r>
            <a:r>
              <a:rPr lang="en-US" sz="2667" dirty="0" err="1"/>
              <a:t>Haswell</a:t>
            </a:r>
            <a:r>
              <a:rPr lang="en-US" sz="2667" dirty="0"/>
              <a:t>, Nehalem, Sandy Bridge, etc.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1" y="482600"/>
            <a:ext cx="2296447" cy="23368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2921000"/>
            <a:ext cx="4470400" cy="28014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47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03200" y="584200"/>
          <a:ext cx="11887200" cy="5139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r>
                        <a:rPr lang="en-US" sz="2400" dirty="0"/>
                        <a:t>Generation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Main Technology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Representative Systems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First (1945-54)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Vacuum</a:t>
                      </a:r>
                      <a:r>
                        <a:rPr lang="en-US" sz="2100" baseline="0" dirty="0"/>
                        <a:t> tubes, relays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Machine &amp; assembly language</a:t>
                      </a:r>
                    </a:p>
                    <a:p>
                      <a:r>
                        <a:rPr lang="en-US" sz="2100" dirty="0"/>
                        <a:t>ENIAC, IBM-701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Second (1955-64)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Transistors, memories, I/O processors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Batch processing systems, HLL</a:t>
                      </a:r>
                    </a:p>
                    <a:p>
                      <a:r>
                        <a:rPr lang="en-US" sz="2100" dirty="0"/>
                        <a:t>IBM-7090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Third (1965-74)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SSI and MSI integrated circuits</a:t>
                      </a:r>
                    </a:p>
                    <a:p>
                      <a:r>
                        <a:rPr lang="en-US" sz="2100" dirty="0"/>
                        <a:t>Microprogramming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Multiprogramming / Time sharing</a:t>
                      </a:r>
                    </a:p>
                    <a:p>
                      <a:r>
                        <a:rPr lang="en-US" sz="2100" dirty="0"/>
                        <a:t>IBM 360, Intel 8008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Fourth (1975-84)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LSI and VLSI integrated</a:t>
                      </a:r>
                      <a:r>
                        <a:rPr lang="en-US" sz="2100" baseline="0" dirty="0"/>
                        <a:t> circuits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Multiprocessors</a:t>
                      </a:r>
                    </a:p>
                    <a:p>
                      <a:r>
                        <a:rPr lang="en-US" sz="2100" dirty="0"/>
                        <a:t>Intel</a:t>
                      </a:r>
                      <a:r>
                        <a:rPr lang="en-US" sz="2100" baseline="0" dirty="0"/>
                        <a:t> 8086, 8088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r>
                        <a:rPr lang="en-US" sz="2100" dirty="0"/>
                        <a:t>Fifth (1984-90)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VLSI, multiprocessor on-chip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Parallel computing, Intel 486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Sixth (1990 onwards)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ULSI, scalable architecture, post-CMOS technologies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Massively parallel processors</a:t>
                      </a:r>
                    </a:p>
                    <a:p>
                      <a:r>
                        <a:rPr lang="en-US" sz="2100" dirty="0"/>
                        <a:t>Pentium, SUN Ultra workstations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4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9002"/>
            <a:ext cx="4267200" cy="2031999"/>
          </a:xfrm>
        </p:spPr>
        <p:txBody>
          <a:bodyPr>
            <a:normAutofit/>
          </a:bodyPr>
          <a:lstStyle/>
          <a:p>
            <a:r>
              <a:rPr lang="en-US" b="1" dirty="0"/>
              <a:t>Evolution of the Types of Computer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701" y="482601"/>
            <a:ext cx="6158499" cy="5243304"/>
          </a:xfrm>
          <a:prstGeom prst="rect">
            <a:avLst/>
          </a:prstGeom>
          <a:ln w="25400">
            <a:solidFill>
              <a:srgbClr val="8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12800" y="3327400"/>
            <a:ext cx="4165600" cy="2226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future?</a:t>
            </a:r>
          </a:p>
          <a:p>
            <a:pPr marL="380990" indent="-380990">
              <a:buFont typeface="Arial"/>
              <a:buChar char="•"/>
            </a:pPr>
            <a:r>
              <a:rPr lang="en-US" sz="2667" dirty="0"/>
              <a:t>Large-scale </a:t>
            </a:r>
            <a:r>
              <a:rPr lang="en-US" sz="2667" dirty="0" err="1"/>
              <a:t>IoT</a:t>
            </a:r>
            <a:r>
              <a:rPr lang="en-US" sz="2667" dirty="0"/>
              <a:t> based systems.</a:t>
            </a:r>
          </a:p>
          <a:p>
            <a:pPr marL="380990" indent="-380990">
              <a:buFont typeface="Arial"/>
              <a:buChar char="•"/>
            </a:pPr>
            <a:r>
              <a:rPr lang="en-US" sz="2667" dirty="0"/>
              <a:t>Wearable computing.</a:t>
            </a:r>
          </a:p>
          <a:p>
            <a:pPr marL="380990" indent="-380990">
              <a:buFont typeface="Arial"/>
              <a:buChar char="•"/>
            </a:pPr>
            <a:r>
              <a:rPr lang="en-US" sz="2667" dirty="0"/>
              <a:t>Intelligent objects.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80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" b="-2245"/>
          <a:stretch/>
        </p:blipFill>
        <p:spPr>
          <a:xfrm>
            <a:off x="2981281" y="1295400"/>
            <a:ext cx="9015648" cy="3657600"/>
          </a:xfrm>
          <a:ln w="25400">
            <a:solidFill>
              <a:srgbClr val="8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3200" y="1193801"/>
            <a:ext cx="264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Evolution of PC form factors over the years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5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092200"/>
            <a:ext cx="4775200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Inside a laptop</a:t>
            </a:r>
          </a:p>
          <a:p>
            <a:r>
              <a:rPr lang="en-US" sz="2400" dirty="0"/>
              <a:t>Miniaturization in feature sizes of all parts.</a:t>
            </a:r>
          </a:p>
          <a:p>
            <a:r>
              <a:rPr lang="en-US" sz="2400" dirty="0"/>
              <a:t>Hard drive getting replaced by flash-based memory devices.</a:t>
            </a:r>
          </a:p>
          <a:p>
            <a:r>
              <a:rPr lang="en-US" sz="2400" dirty="0"/>
              <a:t>Cooling is a major issue.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508000"/>
            <a:ext cx="6942667" cy="520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087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Moore’s Law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Refers to an observation made by Intel co-founder Gordon Moore in 1965. He noticed that the number of transistors per square inch on integrated circuits had doubled every year since their invention.</a:t>
            </a:r>
          </a:p>
          <a:p>
            <a:r>
              <a:rPr lang="en-IN" dirty="0"/>
              <a:t>Moore's law predicts that this trend will continue into the foreseeable future. </a:t>
            </a:r>
          </a:p>
          <a:p>
            <a:r>
              <a:rPr lang="en-IN" dirty="0"/>
              <a:t>Although the pace has slowed, the number of transistors per square inch has since doubled approximately every 18 months. This is used as the current definition of Moore's law.</a:t>
            </a:r>
          </a:p>
          <a:p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752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ore's law graph 201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94632"/>
            <a:ext cx="8128000" cy="5087941"/>
          </a:xfrm>
          <a:prstGeom prst="rect">
            <a:avLst/>
          </a:prstGeom>
          <a:noFill/>
          <a:ln w="19050">
            <a:solidFill>
              <a:srgbClr val="80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63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4" r="-87"/>
          <a:stretch/>
        </p:blipFill>
        <p:spPr>
          <a:xfrm>
            <a:off x="5791200" y="889000"/>
            <a:ext cx="6230600" cy="4525963"/>
          </a:xfrm>
        </p:spPr>
      </p:pic>
      <p:sp>
        <p:nvSpPr>
          <p:cNvPr id="6" name="TextBox 5"/>
          <p:cNvSpPr txBox="1"/>
          <p:nvPr/>
        </p:nvSpPr>
        <p:spPr>
          <a:xfrm>
            <a:off x="101600" y="787401"/>
            <a:ext cx="5486400" cy="4873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3200" b="1" dirty="0"/>
              <a:t>Simplified Block Diagram of a Computer System</a:t>
            </a:r>
          </a:p>
          <a:p>
            <a:pPr marL="457189" indent="-457189">
              <a:buFont typeface="Arial"/>
              <a:buChar char="•"/>
            </a:pPr>
            <a:r>
              <a:rPr lang="en-US" sz="2667" dirty="0"/>
              <a:t>All instructions and data are stored in memory.</a:t>
            </a:r>
          </a:p>
          <a:p>
            <a:pPr marL="457189" indent="-457189">
              <a:buFont typeface="Arial"/>
              <a:buChar char="•"/>
            </a:pPr>
            <a:r>
              <a:rPr lang="en-US" sz="2667" dirty="0"/>
              <a:t>An instruction and the required data are brought into the processor for execution.</a:t>
            </a:r>
          </a:p>
          <a:p>
            <a:pPr marL="457189" indent="-457189">
              <a:buFont typeface="Arial"/>
              <a:buChar char="•"/>
            </a:pPr>
            <a:r>
              <a:rPr lang="en-US" sz="2667" dirty="0"/>
              <a:t>Input and Output devices interface with the outside world.</a:t>
            </a:r>
          </a:p>
          <a:p>
            <a:pPr marL="457189" indent="-457189">
              <a:buFont typeface="Arial"/>
              <a:buChar char="•"/>
            </a:pPr>
            <a:r>
              <a:rPr lang="en-US" sz="2667" dirty="0"/>
              <a:t>Referred to as </a:t>
            </a:r>
            <a:r>
              <a:rPr lang="en-US" sz="2667" i="1" dirty="0">
                <a:solidFill>
                  <a:srgbClr val="800000"/>
                </a:solidFill>
              </a:rPr>
              <a:t>von-Neumann architecture</a:t>
            </a:r>
            <a:r>
              <a:rPr lang="en-US" sz="2667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98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87401"/>
            <a:ext cx="10972800" cy="5080000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Inside the Processor</a:t>
            </a:r>
          </a:p>
          <a:p>
            <a:pPr lvl="1"/>
            <a:r>
              <a:rPr lang="en-US" sz="2667" dirty="0"/>
              <a:t>Also called </a:t>
            </a:r>
            <a:r>
              <a:rPr lang="en-US" sz="2667" i="1" dirty="0">
                <a:solidFill>
                  <a:srgbClr val="800000"/>
                </a:solidFill>
              </a:rPr>
              <a:t>Central Processing Unit </a:t>
            </a:r>
            <a:r>
              <a:rPr lang="en-US" sz="2667" dirty="0"/>
              <a:t>(CPU).</a:t>
            </a:r>
          </a:p>
          <a:p>
            <a:pPr lvl="1"/>
            <a:r>
              <a:rPr lang="en-US" sz="2667" dirty="0"/>
              <a:t>Consists of a </a:t>
            </a:r>
            <a:r>
              <a:rPr lang="en-US" sz="2667" i="1" dirty="0">
                <a:solidFill>
                  <a:srgbClr val="800000"/>
                </a:solidFill>
              </a:rPr>
              <a:t>Control Unit </a:t>
            </a:r>
            <a:r>
              <a:rPr lang="en-US" sz="2667" dirty="0"/>
              <a:t>and an </a:t>
            </a:r>
            <a:r>
              <a:rPr lang="en-US" sz="2667" i="1" dirty="0">
                <a:solidFill>
                  <a:srgbClr val="800000"/>
                </a:solidFill>
              </a:rPr>
              <a:t>Arithmetic Logic Unit </a:t>
            </a:r>
            <a:r>
              <a:rPr lang="en-US" sz="2667" dirty="0"/>
              <a:t>(ALU).</a:t>
            </a:r>
          </a:p>
          <a:p>
            <a:pPr lvl="2"/>
            <a:r>
              <a:rPr lang="en-US" sz="2400" dirty="0"/>
              <a:t>All calculations happen inside the ALU.</a:t>
            </a:r>
          </a:p>
          <a:p>
            <a:pPr lvl="2"/>
            <a:r>
              <a:rPr lang="en-US" sz="2400" dirty="0"/>
              <a:t>The Control Unit generates sequence of control signals to carry out all operations.</a:t>
            </a:r>
          </a:p>
          <a:p>
            <a:pPr lvl="1"/>
            <a:r>
              <a:rPr lang="en-US" sz="2667" dirty="0"/>
              <a:t>The processor fetches an instruction from memory for execution.</a:t>
            </a:r>
          </a:p>
          <a:p>
            <a:pPr lvl="2"/>
            <a:r>
              <a:rPr lang="en-US" sz="2400" dirty="0"/>
              <a:t>An instruction specifies the exact operation to be carried out.</a:t>
            </a:r>
          </a:p>
          <a:p>
            <a:pPr lvl="2"/>
            <a:r>
              <a:rPr lang="en-US" sz="2400" dirty="0"/>
              <a:t>It also specifies the data that are to be operated on.</a:t>
            </a:r>
          </a:p>
          <a:p>
            <a:pPr lvl="2"/>
            <a:r>
              <a:rPr lang="en-US" sz="2400" dirty="0"/>
              <a:t>A program refers to a set of instructions that are required to carry out some specific task (e.g. sorting a set of numbers).</a:t>
            </a:r>
          </a:p>
          <a:p>
            <a:pPr lvl="1"/>
            <a:endParaRPr lang="en-US" sz="2667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585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 of Computer Systems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1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What is the role of ALU?</a:t>
            </a:r>
          </a:p>
          <a:p>
            <a:pPr lvl="1"/>
            <a:r>
              <a:rPr lang="en-US" dirty="0"/>
              <a:t>It contains several registers, some general-purpose and some special-purpose, for temporary storage of data.</a:t>
            </a:r>
          </a:p>
          <a:p>
            <a:pPr lvl="1"/>
            <a:r>
              <a:rPr lang="en-US" dirty="0"/>
              <a:t>It contains circuitry to carry out logic operations, like AND, OR, NOT, shift, compare, etc.</a:t>
            </a:r>
          </a:p>
          <a:p>
            <a:pPr lvl="1"/>
            <a:r>
              <a:rPr lang="en-US" dirty="0"/>
              <a:t>It contains circuitry to carry out arithmetic operations like addition, subtraction, multiplication, division, etc.</a:t>
            </a:r>
          </a:p>
          <a:p>
            <a:pPr lvl="1"/>
            <a:r>
              <a:rPr lang="en-US" dirty="0"/>
              <a:t>During instruction execution, the data (operands) are brought in and stored in some registers, the desired operation carried out, and the result stored back in some register or memory.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79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What is the role of control unit?</a:t>
            </a:r>
          </a:p>
          <a:p>
            <a:pPr lvl="1"/>
            <a:r>
              <a:rPr lang="en-US" dirty="0"/>
              <a:t>Acts as the nerve center that senses the states of various functional units and sends control signals to control their states.</a:t>
            </a:r>
          </a:p>
          <a:p>
            <a:pPr lvl="1"/>
            <a:r>
              <a:rPr lang="en-US" dirty="0"/>
              <a:t>To carry out a specific operation (say, R1 </a:t>
            </a:r>
            <a:r>
              <a:rPr lang="en-US" dirty="0">
                <a:sym typeface="Wingdings"/>
              </a:rPr>
              <a:t> R2 + R3), the control unit must generate control signals in a specific sequence.</a:t>
            </a:r>
          </a:p>
          <a:p>
            <a:pPr lvl="2"/>
            <a:r>
              <a:rPr lang="en-US" dirty="0">
                <a:sym typeface="Wingdings"/>
              </a:rPr>
              <a:t>Enable the outputs of registers R2 and R3.</a:t>
            </a:r>
          </a:p>
          <a:p>
            <a:pPr lvl="2"/>
            <a:r>
              <a:rPr lang="en-US" dirty="0">
                <a:sym typeface="Wingdings"/>
              </a:rPr>
              <a:t>Select the addition operation.</a:t>
            </a:r>
          </a:p>
          <a:p>
            <a:pPr lvl="2"/>
            <a:r>
              <a:rPr lang="en-US" dirty="0">
                <a:sym typeface="Wingdings"/>
              </a:rPr>
              <a:t>Store the output of the adder circuit into register R1.</a:t>
            </a:r>
          </a:p>
          <a:p>
            <a:pPr lvl="1"/>
            <a:r>
              <a:rPr lang="en-US" dirty="0">
                <a:sym typeface="Wingdings"/>
              </a:rPr>
              <a:t>When an instruction is fetched from memory, the operation (called </a:t>
            </a:r>
            <a:r>
              <a:rPr lang="en-US" i="1" dirty="0" err="1">
                <a:solidFill>
                  <a:srgbClr val="800000"/>
                </a:solidFill>
                <a:sym typeface="Wingdings"/>
              </a:rPr>
              <a:t>opcode</a:t>
            </a:r>
            <a:r>
              <a:rPr lang="en-US" dirty="0">
                <a:sym typeface="Wingdings"/>
              </a:rPr>
              <a:t>) is decoded by the control unit, and the control signals issued.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408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Inside the Memory Unit</a:t>
            </a:r>
          </a:p>
          <a:p>
            <a:pPr lvl="1"/>
            <a:r>
              <a:rPr lang="en-US" dirty="0"/>
              <a:t>Two main types of memory subsystems.</a:t>
            </a:r>
          </a:p>
          <a:p>
            <a:pPr lvl="2"/>
            <a:r>
              <a:rPr lang="en-US" i="1" dirty="0">
                <a:solidFill>
                  <a:srgbClr val="800000"/>
                </a:solidFill>
              </a:rPr>
              <a:t>Primary or Main memory</a:t>
            </a:r>
            <a:r>
              <a:rPr lang="en-US" dirty="0"/>
              <a:t>, which stores the active instructions and data for the program being executed on the processor.</a:t>
            </a:r>
          </a:p>
          <a:p>
            <a:pPr lvl="2"/>
            <a:r>
              <a:rPr lang="en-US" i="1" dirty="0">
                <a:solidFill>
                  <a:srgbClr val="800000"/>
                </a:solidFill>
              </a:rPr>
              <a:t>Secondary memory</a:t>
            </a:r>
            <a:r>
              <a:rPr lang="en-US" dirty="0"/>
              <a:t>, which is used as a backup and stores all active and inactive programs and data, typically as files.</a:t>
            </a:r>
          </a:p>
          <a:p>
            <a:pPr lvl="1"/>
            <a:r>
              <a:rPr lang="en-US" dirty="0"/>
              <a:t> The processor only has direct access to the primary memory.</a:t>
            </a:r>
          </a:p>
          <a:p>
            <a:pPr lvl="1"/>
            <a:r>
              <a:rPr lang="en-US" dirty="0"/>
              <a:t>In reality, the memory system is implemented as a hierarchy of several levels.</a:t>
            </a:r>
          </a:p>
          <a:p>
            <a:pPr lvl="2"/>
            <a:r>
              <a:rPr lang="en-US" dirty="0"/>
              <a:t>L1 cache, L2 cache, L3 cache, primary memory, secondary memory.</a:t>
            </a:r>
          </a:p>
          <a:p>
            <a:pPr lvl="2"/>
            <a:r>
              <a:rPr lang="en-US" dirty="0"/>
              <a:t>Objective is to provide faster memory access at affordable cost.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57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Various different types of memory are possible.</a:t>
            </a:r>
          </a:p>
          <a:p>
            <a:pPr marL="1676358" lvl="2" indent="-457189">
              <a:buFont typeface="+mj-lt"/>
              <a:buAutoNum type="alphaLcParenR"/>
            </a:pPr>
            <a:r>
              <a:rPr lang="en-US" dirty="0"/>
              <a:t>Random Access Memory (RAM), which is used for the cache and primary memory sub-systems. Read and Write access times are independent of the location being accessed.</a:t>
            </a:r>
          </a:p>
          <a:p>
            <a:pPr marL="1676358" lvl="2" indent="-457189">
              <a:buFont typeface="+mj-lt"/>
              <a:buAutoNum type="alphaLcParenR"/>
            </a:pPr>
            <a:r>
              <a:rPr lang="en-US" dirty="0"/>
              <a:t>Read Only Memory (ROM), which is used as part of the primary memory to store some fixed data that cannot be changed.</a:t>
            </a:r>
          </a:p>
          <a:p>
            <a:pPr marL="1676358" lvl="2" indent="-457189">
              <a:buFont typeface="+mj-lt"/>
              <a:buAutoNum type="alphaLcParenR"/>
            </a:pPr>
            <a:r>
              <a:rPr lang="en-US" dirty="0"/>
              <a:t>Magnetic Disk, which uses direction of magnetization of tiny magnetic particles on a metallic surface to store data. Access times vary depending on the location being accessed, and is used as secondary memory.</a:t>
            </a:r>
          </a:p>
          <a:p>
            <a:pPr marL="1676358" lvl="2" indent="-457189">
              <a:buFont typeface="+mj-lt"/>
              <a:buAutoNum type="alphaLcParenR"/>
            </a:pPr>
            <a:r>
              <a:rPr lang="en-US" dirty="0"/>
              <a:t>Flash Memory, which is replacing magnetic disks as secondary memory devices. They are faster, but smaller in size as compared to disk.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85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279475"/>
            <a:ext cx="5283200" cy="1469391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82601"/>
            <a:ext cx="2743200" cy="195072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82600"/>
            <a:ext cx="2438400" cy="20320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200" y="2921000"/>
            <a:ext cx="2633133" cy="2633133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584201"/>
            <a:ext cx="4267200" cy="24003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1" y="3225800"/>
            <a:ext cx="2707191" cy="2376312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01" y="2616200"/>
            <a:ext cx="1995684" cy="1566333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1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to feed data to the computer system from the external environment.</a:t>
            </a:r>
          </a:p>
          <a:p>
            <a:pPr lvl="1"/>
            <a:r>
              <a:rPr lang="en-US"/>
              <a:t>Data are transferred to the processor/memory after appropriate encoding.</a:t>
            </a:r>
          </a:p>
          <a:p>
            <a:r>
              <a:rPr lang="en-US"/>
              <a:t>Common input devices:</a:t>
            </a:r>
          </a:p>
          <a:p>
            <a:pPr lvl="1"/>
            <a:r>
              <a:rPr lang="en-US"/>
              <a:t>Keyboard</a:t>
            </a:r>
          </a:p>
          <a:p>
            <a:pPr lvl="1"/>
            <a:r>
              <a:rPr lang="en-US"/>
              <a:t>Mouse</a:t>
            </a:r>
          </a:p>
          <a:p>
            <a:pPr lvl="1"/>
            <a:r>
              <a:rPr lang="en-US"/>
              <a:t>Joystick</a:t>
            </a:r>
          </a:p>
          <a:p>
            <a:pPr lvl="1"/>
            <a:r>
              <a:rPr lang="en-US"/>
              <a:t>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281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584200"/>
            <a:ext cx="2980267" cy="1996779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3022600"/>
            <a:ext cx="2159000" cy="26162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1" y="787400"/>
            <a:ext cx="2562577" cy="1921933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1" y="3429001"/>
            <a:ext cx="4368800" cy="2005351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1" y="3733801"/>
            <a:ext cx="2234724" cy="1489233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2616200"/>
            <a:ext cx="2558456" cy="2870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685800"/>
            <a:ext cx="3759200" cy="2297779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06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to send the result of some computation to the outside world.</a:t>
            </a:r>
          </a:p>
          <a:p>
            <a:r>
              <a:rPr lang="en-US"/>
              <a:t>Common output devices:</a:t>
            </a:r>
          </a:p>
          <a:p>
            <a:pPr lvl="1"/>
            <a:r>
              <a:rPr lang="en-US"/>
              <a:t>LCD/LED screen</a:t>
            </a:r>
          </a:p>
          <a:p>
            <a:pPr lvl="1"/>
            <a:r>
              <a:rPr lang="en-US"/>
              <a:t>Printer and Plotter</a:t>
            </a:r>
          </a:p>
          <a:p>
            <a:pPr lvl="1"/>
            <a:r>
              <a:rPr lang="en-US"/>
              <a:t>Speaker / Buzzer</a:t>
            </a:r>
          </a:p>
          <a:p>
            <a:pPr lvl="1"/>
            <a:r>
              <a:rPr lang="en-US"/>
              <a:t>Projection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498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3481438"/>
            <a:ext cx="2963333" cy="1911828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84201"/>
            <a:ext cx="2505952" cy="23368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1" y="584202"/>
            <a:ext cx="2993177" cy="2133599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124200"/>
            <a:ext cx="2770909" cy="2438400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3022600"/>
            <a:ext cx="2319867" cy="2319867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584200"/>
            <a:ext cx="2573867" cy="2164149"/>
          </a:xfrm>
          <a:prstGeom prst="rect">
            <a:avLst/>
          </a:prstGeom>
          <a:ln w="19050">
            <a:solidFill>
              <a:srgbClr val="800000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971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Operation of a Computer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have become part and parcel of our daily lives.</a:t>
            </a:r>
          </a:p>
          <a:p>
            <a:pPr lvl="1"/>
            <a:r>
              <a:rPr lang="en-US" dirty="0"/>
              <a:t>They are everywhere (embedded systems?)</a:t>
            </a:r>
          </a:p>
          <a:p>
            <a:pPr lvl="1"/>
            <a:r>
              <a:rPr lang="en-US" dirty="0"/>
              <a:t>Laptops, tablets, mobile phones, intelligent appliances.</a:t>
            </a:r>
          </a:p>
          <a:p>
            <a:r>
              <a:rPr lang="en-US" dirty="0"/>
              <a:t>It is required to understand how a computer works.</a:t>
            </a:r>
          </a:p>
          <a:p>
            <a:pPr lvl="1"/>
            <a:r>
              <a:rPr lang="en-US" dirty="0"/>
              <a:t>What are there inside a computer?</a:t>
            </a:r>
          </a:p>
          <a:p>
            <a:pPr lvl="1"/>
            <a:r>
              <a:rPr lang="en-US" dirty="0"/>
              <a:t>How does it work? </a:t>
            </a:r>
          </a:p>
          <a:p>
            <a:r>
              <a:rPr lang="en-US" dirty="0"/>
              <a:t>We distinguish between two terms: </a:t>
            </a:r>
            <a:r>
              <a:rPr lang="en-US" i="1" dirty="0">
                <a:solidFill>
                  <a:srgbClr val="000090"/>
                </a:solidFill>
              </a:rPr>
              <a:t>Computer Architecture </a:t>
            </a:r>
            <a:r>
              <a:rPr lang="en-US" dirty="0"/>
              <a:t>and </a:t>
            </a:r>
            <a:r>
              <a:rPr lang="en-US" i="1" dirty="0">
                <a:solidFill>
                  <a:srgbClr val="000090"/>
                </a:solidFill>
              </a:rPr>
              <a:t>Computer Organization.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55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basic mechanism through which an instruction gets executed shall be illustrated.</a:t>
            </a:r>
          </a:p>
          <a:p>
            <a:r>
              <a:rPr lang="en-US"/>
              <a:t>May be recalled:</a:t>
            </a:r>
          </a:p>
          <a:p>
            <a:pPr lvl="1"/>
            <a:r>
              <a:rPr lang="en-US"/>
              <a:t>ALU contains a set of registers, some general-purpose and some special-purpose.</a:t>
            </a:r>
          </a:p>
          <a:p>
            <a:pPr lvl="1"/>
            <a:r>
              <a:rPr lang="en-US"/>
              <a:t>First we briefly explain the functions of the special-purpose registers before we look into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065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00" y="365125"/>
            <a:ext cx="10515600" cy="1325563"/>
          </a:xfrm>
        </p:spPr>
        <p:txBody>
          <a:bodyPr/>
          <a:lstStyle/>
          <a:p>
            <a:r>
              <a:rPr lang="en-US" dirty="0"/>
              <a:t>For Interfacing with the Primary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7751"/>
            <a:ext cx="8229600" cy="4673601"/>
          </a:xfrm>
        </p:spPr>
        <p:txBody>
          <a:bodyPr/>
          <a:lstStyle/>
          <a:p>
            <a:r>
              <a:rPr lang="en-US" dirty="0"/>
              <a:t>Two special-purpose registers are used: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Memory Address Register (MAR)</a:t>
            </a:r>
            <a:r>
              <a:rPr lang="en-US" dirty="0"/>
              <a:t>: Holds the address of the memory location to be accessed.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Memory Data Register (MDR)</a:t>
            </a:r>
            <a:r>
              <a:rPr lang="en-US" dirty="0"/>
              <a:t>: Holds the data that is being written into memory, or will receive the data being read out from memory.</a:t>
            </a:r>
          </a:p>
          <a:p>
            <a:r>
              <a:rPr lang="en-US" dirty="0"/>
              <a:t>Memory considered as a linear array of storage locations (bytes or words) each with unique address.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245600" y="1717358"/>
            <a:ext cx="2336800" cy="4002109"/>
            <a:chOff x="7239000" y="1123950"/>
            <a:chExt cx="1752600" cy="3001581"/>
          </a:xfrm>
        </p:grpSpPr>
        <p:sp>
          <p:nvSpPr>
            <p:cNvPr id="5" name="Rectangle 4"/>
            <p:cNvSpPr/>
            <p:nvPr/>
          </p:nvSpPr>
          <p:spPr>
            <a:xfrm>
              <a:off x="7239000" y="12001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239000" y="14287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39000" y="16573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39000" y="18859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39000" y="21145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39000" y="23431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39000" y="2571750"/>
              <a:ext cx="1066800" cy="990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39000" y="3562350"/>
              <a:ext cx="1066800" cy="228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39000" y="3779282"/>
              <a:ext cx="1143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Memory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0" y="11239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82000" y="13525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0" y="15811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82000" y="18097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82000" y="20383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2000" y="2266950"/>
              <a:ext cx="304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82000" y="3486150"/>
              <a:ext cx="6096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1023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261600" y="129540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519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0400" y="1803400"/>
            <a:ext cx="2844800" cy="25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PRIMARY</a:t>
            </a:r>
          </a:p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320800" y="1193800"/>
            <a:ext cx="3048000" cy="3860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D0D0D"/>
                </a:solidFill>
              </a:rPr>
              <a:t> PROCESSOR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162" y="1600200"/>
            <a:ext cx="545638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0D0D"/>
                </a:solidFill>
              </a:rPr>
              <a:t>MA R</a:t>
            </a:r>
          </a:p>
        </p:txBody>
      </p:sp>
      <p:sp>
        <p:nvSpPr>
          <p:cNvPr id="9" name="Rectangle 8"/>
          <p:cNvSpPr/>
          <p:nvPr/>
        </p:nvSpPr>
        <p:spPr>
          <a:xfrm>
            <a:off x="3849082" y="3124200"/>
            <a:ext cx="519718" cy="1320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D0D0D"/>
                </a:solidFill>
              </a:rPr>
              <a:t>MD 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68800" y="2108200"/>
            <a:ext cx="2641600" cy="508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Left-Right Arrow 10"/>
          <p:cNvSpPr/>
          <p:nvPr/>
        </p:nvSpPr>
        <p:spPr>
          <a:xfrm>
            <a:off x="4368800" y="3530600"/>
            <a:ext cx="2641600" cy="508000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Bent-Up Arrow 11"/>
          <p:cNvSpPr/>
          <p:nvPr/>
        </p:nvSpPr>
        <p:spPr>
          <a:xfrm>
            <a:off x="4368800" y="4343400"/>
            <a:ext cx="4165600" cy="406400"/>
          </a:xfrm>
          <a:prstGeom prst="bentUpArrow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673600" y="1701801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Address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8400" y="312420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6800" y="4749801"/>
            <a:ext cx="314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Control Signals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309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read data from memory</a:t>
            </a:r>
          </a:p>
          <a:p>
            <a:pPr lvl="1"/>
            <a:r>
              <a:rPr lang="en-US"/>
              <a:t>Load the memory address into MAR.</a:t>
            </a:r>
          </a:p>
          <a:p>
            <a:pPr lvl="1"/>
            <a:r>
              <a:rPr lang="en-US"/>
              <a:t>Issue the control signal READ.</a:t>
            </a:r>
          </a:p>
          <a:p>
            <a:pPr lvl="1"/>
            <a:r>
              <a:rPr lang="en-US"/>
              <a:t>The data read from the memory is stored into MDR.</a:t>
            </a:r>
          </a:p>
          <a:p>
            <a:r>
              <a:rPr lang="en-US"/>
              <a:t>To write data into memory</a:t>
            </a:r>
          </a:p>
          <a:p>
            <a:pPr lvl="1"/>
            <a:r>
              <a:rPr lang="en-US"/>
              <a:t>Load the memory address into MAR.</a:t>
            </a:r>
          </a:p>
          <a:p>
            <a:pPr lvl="1"/>
            <a:r>
              <a:rPr lang="en-US"/>
              <a:t>Load the data to be written into MDR.</a:t>
            </a:r>
          </a:p>
          <a:p>
            <a:pPr lvl="1"/>
            <a:r>
              <a:rPr lang="en-US"/>
              <a:t>Issue the control signal WRITE.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3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Keeping Track of Program /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Two special-purpose registers are used: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Program Counter (PC)</a:t>
            </a:r>
            <a:r>
              <a:rPr lang="en-US" dirty="0"/>
              <a:t>: Holds the memory address of the next instruction to be executed.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Automatically incremented to point to the next instruction when an instruction is being executed.</a:t>
            </a:r>
          </a:p>
          <a:p>
            <a:pPr lvl="1"/>
            <a:r>
              <a:rPr lang="en-US" b="1" dirty="0">
                <a:solidFill>
                  <a:srgbClr val="800000"/>
                </a:solidFill>
              </a:rPr>
              <a:t>Instruction Register (IR)</a:t>
            </a:r>
            <a:r>
              <a:rPr lang="en-US" dirty="0"/>
              <a:t>: Temporarily holds an instruction that has been fetched from memory.</a:t>
            </a:r>
          </a:p>
          <a:p>
            <a:pPr lvl="2"/>
            <a:r>
              <a:rPr lang="en-US" dirty="0"/>
              <a:t>Need to be decoded to find out the instruction type.</a:t>
            </a:r>
          </a:p>
          <a:p>
            <a:pPr lvl="2"/>
            <a:r>
              <a:rPr lang="en-US" dirty="0"/>
              <a:t>Also contains information about the location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6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19161"/>
          </a:xfrm>
        </p:spPr>
        <p:txBody>
          <a:bodyPr>
            <a:normAutofit/>
          </a:bodyPr>
          <a:lstStyle/>
          <a:p>
            <a:r>
              <a:rPr lang="en-US" b="1" dirty="0"/>
              <a:t>Architecture of the Example 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0" y="1295400"/>
            <a:ext cx="2946400" cy="60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67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0" y="2616201"/>
            <a:ext cx="1219200" cy="443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8400" y="3290400"/>
            <a:ext cx="1219200" cy="443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8400" y="4038601"/>
            <a:ext cx="1219200" cy="443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8800" y="2579200"/>
            <a:ext cx="1320800" cy="443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MDR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07200" y="2579200"/>
            <a:ext cx="1219200" cy="1154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07200" y="3900000"/>
            <a:ext cx="1219200" cy="1154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13" name="Straight Arrow Connector 12"/>
          <p:cNvCxnSpPr>
            <a:stCxn id="10" idx="0"/>
            <a:endCxn id="6" idx="2"/>
          </p:cNvCxnSpPr>
          <p:nvPr/>
        </p:nvCxnSpPr>
        <p:spPr>
          <a:xfrm flipV="1">
            <a:off x="5029200" y="1905001"/>
            <a:ext cx="0" cy="67419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5400000" flipH="1" flipV="1">
            <a:off x="3683000" y="1600199"/>
            <a:ext cx="406400" cy="1625600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260977" y="2209799"/>
            <a:ext cx="2203449" cy="369400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283200" y="19050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673600" y="1905000"/>
            <a:ext cx="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368800" y="3124200"/>
            <a:ext cx="1320800" cy="2225104"/>
            <a:chOff x="3324225" y="2452320"/>
            <a:chExt cx="990600" cy="166882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3324225" y="2452320"/>
              <a:ext cx="990600" cy="332549"/>
            </a:xfrm>
            <a:prstGeom prst="rect">
              <a:avLst/>
            </a:prstGeom>
            <a:grp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R</a:t>
              </a:r>
              <a:r>
                <a:rPr lang="en-IN" sz="24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324225" y="2791649"/>
              <a:ext cx="990600" cy="332549"/>
            </a:xfrm>
            <a:prstGeom prst="rect">
              <a:avLst/>
            </a:prstGeom>
            <a:grp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R</a:t>
              </a:r>
              <a:r>
                <a:rPr lang="en-IN" sz="2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24225" y="3136515"/>
              <a:ext cx="990600" cy="654435"/>
            </a:xfrm>
            <a:prstGeom prst="rect">
              <a:avLst/>
            </a:prstGeom>
            <a:grp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IN" sz="2400" b="1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IN" sz="2400" b="1" baseline="-25000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IN" sz="2400" b="1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24225" y="3788599"/>
              <a:ext cx="990600" cy="332549"/>
            </a:xfrm>
            <a:prstGeom prst="rect">
              <a:avLst/>
            </a:prstGeom>
            <a:grpFill/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R</a:t>
              </a:r>
              <a:r>
                <a:rPr lang="en-IN" sz="2400" baseline="-25000" dirty="0">
                  <a:solidFill>
                    <a:schemeClr val="tx1"/>
                  </a:solidFill>
                </a:rPr>
                <a:t>n-1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727200" y="2311400"/>
            <a:ext cx="7213600" cy="3558556"/>
          </a:xfrm>
          <a:prstGeom prst="rect">
            <a:avLst/>
          </a:prstGeom>
          <a:noFill/>
          <a:ln>
            <a:solidFill>
              <a:srgbClr val="8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TextBox 23"/>
          <p:cNvSpPr txBox="1"/>
          <p:nvPr/>
        </p:nvSpPr>
        <p:spPr>
          <a:xfrm>
            <a:off x="2844800" y="5348507"/>
            <a:ext cx="477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0090"/>
                </a:solidFill>
              </a:rPr>
              <a:t>n General Purpose Registers (GPR)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42400" y="3733801"/>
            <a:ext cx="17272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67" b="1" dirty="0"/>
              <a:t>Processor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991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Example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77600" cy="4267199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We shall illustrate the process of instruction execution with the help of the following two instructions:</a:t>
            </a:r>
          </a:p>
          <a:p>
            <a:pPr marL="1081590" lvl="1" indent="-472006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lphaLcParenR"/>
            </a:pPr>
            <a:r>
              <a:rPr lang="en-US" sz="2667" b="1" dirty="0">
                <a:solidFill>
                  <a:srgbClr val="0000FF"/>
                </a:solidFill>
              </a:rPr>
              <a:t>ADD   R1, LOCA</a:t>
            </a:r>
          </a:p>
          <a:p>
            <a:pPr marL="1142971" lvl="2" indent="0">
              <a:buNone/>
            </a:pPr>
            <a:r>
              <a:rPr lang="en-US" sz="2400" dirty="0"/>
              <a:t>Add the contents of memory location LOCA (i.e. address of the memory location is LOCA) to the contents of register R1.</a:t>
            </a:r>
          </a:p>
          <a:p>
            <a:pPr marL="1142971" lvl="2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800000"/>
                </a:solidFill>
              </a:rPr>
              <a:t>	R1 </a:t>
            </a:r>
            <a:r>
              <a:rPr lang="en-US" sz="2400" dirty="0">
                <a:solidFill>
                  <a:srgbClr val="800000"/>
                </a:solidFill>
                <a:sym typeface="Wingdings"/>
              </a:rPr>
              <a:t> R1 + </a:t>
            </a:r>
            <a:r>
              <a:rPr lang="en-US" sz="2400" dirty="0" err="1">
                <a:solidFill>
                  <a:srgbClr val="800000"/>
                </a:solidFill>
                <a:sym typeface="Wingdings"/>
              </a:rPr>
              <a:t>Mem</a:t>
            </a:r>
            <a:r>
              <a:rPr lang="en-US" sz="2400" dirty="0">
                <a:solidFill>
                  <a:srgbClr val="800000"/>
                </a:solidFill>
                <a:sym typeface="Wingdings"/>
              </a:rPr>
              <a:t>[LOCA]</a:t>
            </a:r>
            <a:endParaRPr lang="en-US" sz="2400" dirty="0">
              <a:solidFill>
                <a:srgbClr val="800000"/>
              </a:solidFill>
            </a:endParaRPr>
          </a:p>
          <a:p>
            <a:pPr marL="1081590" lvl="1" indent="-472006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lphaLcParenR"/>
            </a:pPr>
            <a:r>
              <a:rPr lang="en-US" sz="2667" b="1" dirty="0">
                <a:solidFill>
                  <a:srgbClr val="0000FF"/>
                </a:solidFill>
              </a:rPr>
              <a:t>ADD   R1, R2</a:t>
            </a:r>
          </a:p>
          <a:p>
            <a:pPr marL="1142971" lvl="2" indent="0">
              <a:buNone/>
            </a:pPr>
            <a:r>
              <a:rPr lang="en-US" sz="2400" dirty="0"/>
              <a:t>Add the contents of register R2 to the contents of register R1.</a:t>
            </a:r>
          </a:p>
          <a:p>
            <a:pPr marL="1142971" lvl="2" indent="0">
              <a:buNone/>
            </a:pPr>
            <a:r>
              <a:rPr lang="en-US" sz="2400" dirty="0">
                <a:solidFill>
                  <a:srgbClr val="800000"/>
                </a:solidFill>
              </a:rPr>
              <a:t>	R1 </a:t>
            </a:r>
            <a:r>
              <a:rPr lang="en-US" sz="2400" dirty="0">
                <a:solidFill>
                  <a:srgbClr val="800000"/>
                </a:solidFill>
                <a:sym typeface="Wingdings"/>
              </a:rPr>
              <a:t> R1 + R2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8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of  </a:t>
            </a:r>
            <a:r>
              <a:rPr lang="en-US" i="1" dirty="0">
                <a:solidFill>
                  <a:srgbClr val="000090"/>
                </a:solidFill>
              </a:rPr>
              <a:t>ADD  R1,LOCA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1277600" cy="4470400"/>
          </a:xfrm>
        </p:spPr>
        <p:txBody>
          <a:bodyPr>
            <a:normAutofit/>
          </a:bodyPr>
          <a:lstStyle/>
          <a:p>
            <a:r>
              <a:rPr lang="en-US" sz="2400" dirty="0"/>
              <a:t>Assume that the instruction is stored in memory location 1000, the initial value of R1 is 50, and LOCA is 5000.</a:t>
            </a:r>
          </a:p>
          <a:p>
            <a:r>
              <a:rPr lang="en-US" sz="2400" dirty="0"/>
              <a:t>Before the instruction is executed, PC contains 1000.</a:t>
            </a:r>
          </a:p>
          <a:p>
            <a:r>
              <a:rPr lang="en-US" sz="2400" dirty="0"/>
              <a:t>Content of PC is transferred to MAR.     			</a:t>
            </a:r>
            <a:r>
              <a:rPr lang="en-US" sz="2400" dirty="0">
                <a:solidFill>
                  <a:srgbClr val="0000FF"/>
                </a:solidFill>
              </a:rPr>
              <a:t>MAR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 PC</a:t>
            </a:r>
          </a:p>
          <a:p>
            <a:r>
              <a:rPr lang="en-US" sz="2400" dirty="0">
                <a:sym typeface="Wingdings"/>
              </a:rPr>
              <a:t>READ request is issued to memory unit.</a:t>
            </a:r>
          </a:p>
          <a:p>
            <a:r>
              <a:rPr lang="en-US" sz="2400" dirty="0">
                <a:sym typeface="Wingdings"/>
              </a:rPr>
              <a:t>The instruction is fetched to MDR.  		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MDR  </a:t>
            </a:r>
            <a:r>
              <a:rPr lang="en-US" sz="2400" dirty="0" err="1">
                <a:solidFill>
                  <a:srgbClr val="0000FF"/>
                </a:solidFill>
                <a:sym typeface="Wingdings"/>
              </a:rPr>
              <a:t>Mem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[MAR]</a:t>
            </a:r>
          </a:p>
          <a:p>
            <a:r>
              <a:rPr lang="en-US" sz="2400" dirty="0">
                <a:sym typeface="Wingdings"/>
              </a:rPr>
              <a:t>Content of MDR is transferred to IR.  		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IR  MDR</a:t>
            </a:r>
          </a:p>
          <a:p>
            <a:r>
              <a:rPr lang="en-US" sz="2400" dirty="0">
                <a:sym typeface="Wingdings"/>
              </a:rPr>
              <a:t>PC is incremented to point to the next instruction.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PC  PC + 4</a:t>
            </a:r>
          </a:p>
          <a:p>
            <a:r>
              <a:rPr lang="en-US" sz="2400" dirty="0">
                <a:sym typeface="Wingdings"/>
              </a:rPr>
              <a:t>The instruction is decoded by the control unit.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928960" y="5480150"/>
            <a:ext cx="1320800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ADD  R1</a:t>
            </a:r>
          </a:p>
        </p:txBody>
      </p:sp>
      <p:sp>
        <p:nvSpPr>
          <p:cNvPr id="6" name="Rectangle 5"/>
          <p:cNvSpPr/>
          <p:nvPr/>
        </p:nvSpPr>
        <p:spPr>
          <a:xfrm>
            <a:off x="9249760" y="5480150"/>
            <a:ext cx="2235200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5000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807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89001"/>
            <a:ext cx="10972800" cy="4978401"/>
          </a:xfrm>
        </p:spPr>
        <p:txBody>
          <a:bodyPr>
            <a:normAutofit/>
          </a:bodyPr>
          <a:lstStyle/>
          <a:p>
            <a:r>
              <a:rPr lang="en-US" sz="2400" dirty="0"/>
              <a:t>LOCA (i.e. 5000) is transferred (from IR) to MAR.		</a:t>
            </a:r>
            <a:r>
              <a:rPr lang="en-US" sz="2400" dirty="0">
                <a:solidFill>
                  <a:srgbClr val="0000FF"/>
                </a:solidFill>
              </a:rPr>
              <a:t>MAR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 IR[Operand]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/>
              <a:t>READ request is issued to memory unit.</a:t>
            </a:r>
          </a:p>
          <a:p>
            <a:r>
              <a:rPr lang="en-US" sz="2400" dirty="0"/>
              <a:t>The data is fetched to MDR.  				</a:t>
            </a:r>
            <a:r>
              <a:rPr lang="en-US" sz="2400" dirty="0">
                <a:solidFill>
                  <a:srgbClr val="0000FF"/>
                </a:solidFill>
              </a:rPr>
              <a:t>MDR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 </a:t>
            </a:r>
            <a:r>
              <a:rPr lang="en-US" sz="2400" dirty="0" err="1">
                <a:solidFill>
                  <a:srgbClr val="0000FF"/>
                </a:solidFill>
                <a:sym typeface="Wingdings"/>
              </a:rPr>
              <a:t>Mem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[MAR]</a:t>
            </a:r>
          </a:p>
          <a:p>
            <a:r>
              <a:rPr lang="en-US" sz="2400" dirty="0"/>
              <a:t>The content of MDR is added to R1. 			</a:t>
            </a:r>
            <a:r>
              <a:rPr lang="en-US" sz="2400" dirty="0">
                <a:solidFill>
                  <a:srgbClr val="0000FF"/>
                </a:solidFill>
              </a:rPr>
              <a:t>R1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 R1 + MDR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7200" y="2921001"/>
            <a:ext cx="7416800" cy="27592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The steps being carried out are called </a:t>
            </a:r>
            <a:r>
              <a:rPr lang="en-US" sz="2400" dirty="0">
                <a:solidFill>
                  <a:srgbClr val="800000"/>
                </a:solidFill>
              </a:rPr>
              <a:t>micro-operations</a:t>
            </a:r>
            <a:r>
              <a:rPr lang="en-US" sz="2400" dirty="0">
                <a:solidFill>
                  <a:srgbClr val="0000FF"/>
                </a:solidFill>
              </a:rPr>
              <a:t>: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</a:rPr>
              <a:t>MAR </a:t>
            </a:r>
            <a:r>
              <a:rPr lang="en-US" sz="2133" dirty="0">
                <a:solidFill>
                  <a:srgbClr val="000090"/>
                </a:solidFill>
                <a:sym typeface="Wingdings"/>
              </a:rPr>
              <a:t> PC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  <a:sym typeface="Wingdings"/>
              </a:rPr>
              <a:t>MDR  </a:t>
            </a:r>
            <a:r>
              <a:rPr lang="en-US" sz="2133" dirty="0" err="1">
                <a:solidFill>
                  <a:srgbClr val="000090"/>
                </a:solidFill>
                <a:sym typeface="Wingdings"/>
              </a:rPr>
              <a:t>Mem</a:t>
            </a:r>
            <a:r>
              <a:rPr lang="en-US" sz="2133" dirty="0">
                <a:solidFill>
                  <a:srgbClr val="000090"/>
                </a:solidFill>
                <a:sym typeface="Wingdings"/>
              </a:rPr>
              <a:t>[MAR]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  <a:sym typeface="Wingdings"/>
              </a:rPr>
              <a:t>IR 	 MDR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  <a:sym typeface="Wingdings"/>
              </a:rPr>
              <a:t>PC 	 PC + 4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  <a:sym typeface="Wingdings"/>
              </a:rPr>
              <a:t>MAR   IR[Operand]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</a:rPr>
              <a:t>MDR </a:t>
            </a:r>
            <a:r>
              <a:rPr lang="en-US" sz="2133" dirty="0">
                <a:solidFill>
                  <a:srgbClr val="000090"/>
                </a:solidFill>
                <a:sym typeface="Wingdings"/>
              </a:rPr>
              <a:t> </a:t>
            </a:r>
            <a:r>
              <a:rPr lang="en-US" sz="2133" dirty="0" err="1">
                <a:solidFill>
                  <a:srgbClr val="000090"/>
                </a:solidFill>
                <a:sym typeface="Wingdings"/>
              </a:rPr>
              <a:t>Mem</a:t>
            </a:r>
            <a:r>
              <a:rPr lang="en-US" sz="2133" dirty="0">
                <a:solidFill>
                  <a:srgbClr val="000090"/>
                </a:solidFill>
                <a:sym typeface="Wingdings"/>
              </a:rPr>
              <a:t>[MAR]</a:t>
            </a:r>
          </a:p>
          <a:p>
            <a:pPr lvl="1"/>
            <a:r>
              <a:rPr lang="en-US" sz="2133" dirty="0">
                <a:solidFill>
                  <a:srgbClr val="000090"/>
                </a:solidFill>
              </a:rPr>
              <a:t>R1 	</a:t>
            </a:r>
            <a:r>
              <a:rPr lang="en-US" sz="2133" dirty="0">
                <a:solidFill>
                  <a:srgbClr val="000090"/>
                </a:solidFill>
                <a:sym typeface="Wingdings"/>
              </a:rPr>
              <a:t> R1 + MDR</a:t>
            </a:r>
            <a:endParaRPr lang="en-US" sz="2133" dirty="0">
              <a:solidFill>
                <a:srgbClr val="00009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5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092200"/>
            <a:ext cx="6908800" cy="4673600"/>
          </a:xfrm>
        </p:spPr>
        <p:txBody>
          <a:bodyPr>
            <a:normAutofit lnSpcReduction="10000"/>
          </a:bodyPr>
          <a:lstStyle/>
          <a:p>
            <a:pPr marL="685783" indent="-685783">
              <a:buFont typeface="+mj-lt"/>
              <a:buAutoNum type="arabicPeriod"/>
            </a:pPr>
            <a:r>
              <a:rPr lang="en-IN" sz="2667" dirty="0"/>
              <a:t>PC 		=   1000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MAR 	=   1000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PC		=   PC + 4  =  1004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MDR	=   ADD R1, LOCA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IR		=   ADD R1, LOCA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MAR	=   LOCA  =  5000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MDR	=   75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667" dirty="0"/>
              <a:t>R1		=   R1 + MDR  = 50 + 75 = 125</a:t>
            </a:r>
          </a:p>
          <a:p>
            <a:endParaRPr lang="en-IN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06400" y="1691351"/>
          <a:ext cx="4064000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Address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Content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1000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 R1, LOCA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1004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…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6400" y="3733801"/>
            <a:ext cx="193040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5000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36800" y="3733801"/>
            <a:ext cx="2133600" cy="46166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75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685801"/>
            <a:ext cx="121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685801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400" y="4241801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LOCA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9200" y="685801"/>
            <a:ext cx="121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125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78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800000"/>
                </a:solidFill>
              </a:rPr>
              <a:t>Computer Organization:</a:t>
            </a:r>
          </a:p>
          <a:p>
            <a:pPr lvl="1"/>
            <a:r>
              <a:rPr lang="en-US" altLang="en-US" dirty="0"/>
              <a:t>Design of the components and functional blocks using which computer systems are built.</a:t>
            </a:r>
          </a:p>
          <a:p>
            <a:pPr lvl="1"/>
            <a:r>
              <a:rPr lang="en-US" altLang="en-US" b="1" dirty="0">
                <a:solidFill>
                  <a:srgbClr val="000090"/>
                </a:solidFill>
              </a:rPr>
              <a:t>Analogy</a:t>
            </a:r>
            <a:r>
              <a:rPr lang="en-US" altLang="en-US" dirty="0"/>
              <a:t>: civil engineer’s task during building construction (cement, bricks, iron rods, and other building materials).</a:t>
            </a:r>
          </a:p>
          <a:p>
            <a:r>
              <a:rPr lang="en-US" altLang="en-US" b="1" dirty="0">
                <a:solidFill>
                  <a:srgbClr val="800000"/>
                </a:solidFill>
              </a:rPr>
              <a:t>Computer Architecture:</a:t>
            </a:r>
          </a:p>
          <a:p>
            <a:pPr lvl="1"/>
            <a:r>
              <a:rPr lang="en-US" altLang="en-US" dirty="0"/>
              <a:t>How to integrate the components to build a computer system to achieve a desired level of performance.</a:t>
            </a:r>
          </a:p>
          <a:p>
            <a:pPr lvl="1"/>
            <a:r>
              <a:rPr lang="en-US" altLang="en-US" b="1" dirty="0">
                <a:solidFill>
                  <a:srgbClr val="000090"/>
                </a:solidFill>
              </a:rPr>
              <a:t>Analogy</a:t>
            </a:r>
            <a:r>
              <a:rPr lang="en-US" altLang="en-US" dirty="0"/>
              <a:t>: architect’s task during the planning of a building (overall layout, floorplan, etc.).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499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of  </a:t>
            </a:r>
            <a:r>
              <a:rPr lang="en-US" i="1" dirty="0">
                <a:solidFill>
                  <a:srgbClr val="000090"/>
                </a:solidFill>
              </a:rPr>
              <a:t>ADD  R1,R2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1277600" cy="4470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Assume that the instruction is stored in memory location 1500, the initial value of R1 is 50, and R2 is 200.</a:t>
            </a:r>
          </a:p>
          <a:p>
            <a:r>
              <a:rPr lang="en-US" sz="2400" dirty="0"/>
              <a:t>Before the instruction is executed, PC contains 1500.</a:t>
            </a:r>
          </a:p>
          <a:p>
            <a:r>
              <a:rPr lang="en-US" sz="2400" dirty="0"/>
              <a:t>Content of PC is transferred to MAR.     				</a:t>
            </a:r>
            <a:r>
              <a:rPr lang="en-US" sz="2400" dirty="0">
                <a:solidFill>
                  <a:srgbClr val="0000FF"/>
                </a:solidFill>
              </a:rPr>
              <a:t>MAR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 PC</a:t>
            </a:r>
          </a:p>
          <a:p>
            <a:r>
              <a:rPr lang="en-US" sz="2400" dirty="0">
                <a:sym typeface="Wingdings"/>
              </a:rPr>
              <a:t>READ request is issued to memory unit.</a:t>
            </a:r>
          </a:p>
          <a:p>
            <a:r>
              <a:rPr lang="en-US" sz="2400" dirty="0">
                <a:sym typeface="Wingdings"/>
              </a:rPr>
              <a:t>The instruction is fetched to MDR.  			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MDR  </a:t>
            </a:r>
            <a:r>
              <a:rPr lang="en-US" sz="2400" dirty="0" err="1">
                <a:solidFill>
                  <a:srgbClr val="0000FF"/>
                </a:solidFill>
                <a:sym typeface="Wingdings"/>
              </a:rPr>
              <a:t>Mem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[MAR]</a:t>
            </a:r>
          </a:p>
          <a:p>
            <a:r>
              <a:rPr lang="en-US" sz="2400" dirty="0">
                <a:sym typeface="Wingdings"/>
              </a:rPr>
              <a:t>Content of MDR is transferred to IR.  			     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IR  MDR</a:t>
            </a:r>
          </a:p>
          <a:p>
            <a:r>
              <a:rPr lang="en-US" sz="2400" dirty="0">
                <a:sym typeface="Wingdings"/>
              </a:rPr>
              <a:t>PC is incremented to point to the next instruction.	 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PC  PC + 4</a:t>
            </a:r>
          </a:p>
          <a:p>
            <a:r>
              <a:rPr lang="en-US" sz="2400" dirty="0">
                <a:sym typeface="Wingdings"/>
              </a:rPr>
              <a:t>The instruction is decoded by the control unit.</a:t>
            </a:r>
          </a:p>
          <a:p>
            <a:r>
              <a:rPr lang="en-US" sz="2400" dirty="0">
                <a:sym typeface="Wingdings"/>
              </a:rPr>
              <a:t>R2 is added to R1.							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R1  R1 + R2</a:t>
            </a:r>
            <a:endParaRPr lang="en-US" sz="2400" dirty="0">
              <a:sym typeface="Wingdings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00800" y="3124200"/>
            <a:ext cx="2032000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90"/>
                </a:solidFill>
              </a:rPr>
              <a:t>ADD  R1, R2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89600" y="3733800"/>
            <a:ext cx="1117600" cy="50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030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81061" y="2102659"/>
          <a:ext cx="3657600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Address</a:t>
                      </a:r>
                    </a:p>
                  </a:txBody>
                  <a:tcPr marL="153852" marR="153852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Instruction</a:t>
                      </a:r>
                    </a:p>
                  </a:txBody>
                  <a:tcPr marL="153852" marR="153852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1500</a:t>
                      </a:r>
                    </a:p>
                  </a:txBody>
                  <a:tcPr marL="153852" marR="153852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ADD</a:t>
                      </a:r>
                      <a:r>
                        <a:rPr lang="en-IN" sz="2400" baseline="0" dirty="0"/>
                        <a:t> R1, R2</a:t>
                      </a:r>
                      <a:endParaRPr lang="en-IN" sz="2400" dirty="0"/>
                    </a:p>
                  </a:txBody>
                  <a:tcPr marL="153852" marR="153852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1504</a:t>
                      </a:r>
                    </a:p>
                  </a:txBody>
                  <a:tcPr marL="153852" marR="153852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…</a:t>
                      </a:r>
                    </a:p>
                  </a:txBody>
                  <a:tcPr marL="153852" marR="153852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283200" y="1404797"/>
            <a:ext cx="6299200" cy="2938604"/>
          </a:xfrm>
        </p:spPr>
        <p:txBody>
          <a:bodyPr>
            <a:normAutofit fontScale="92500" lnSpcReduction="20000"/>
          </a:bodyPr>
          <a:lstStyle/>
          <a:p>
            <a:pPr marL="685783" indent="-685783">
              <a:buFont typeface="+mj-lt"/>
              <a:buAutoNum type="arabicPeriod"/>
            </a:pPr>
            <a:r>
              <a:rPr lang="en-IN" sz="2933" dirty="0"/>
              <a:t>PC 	=  1500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933" dirty="0"/>
              <a:t>MAR 	=  1500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933" dirty="0"/>
              <a:t>PC	=  PC + 4  =  1504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933" dirty="0"/>
              <a:t>MDR	=  ADD R1, R2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933" dirty="0"/>
              <a:t>IR	=  ADD R1, R2</a:t>
            </a:r>
          </a:p>
          <a:p>
            <a:pPr marL="685783" indent="-685783">
              <a:buFont typeface="+mj-lt"/>
              <a:buAutoNum type="arabicPeriod"/>
            </a:pPr>
            <a:r>
              <a:rPr lang="en-IN" sz="2933" dirty="0"/>
              <a:t>R1	=  R1 + R2  =   250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685801"/>
            <a:ext cx="121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85801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1295401"/>
            <a:ext cx="121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295401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685801"/>
            <a:ext cx="1219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250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Bus Architecture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different functional modules must be connected in an organized manner to form an operational system.</a:t>
            </a:r>
          </a:p>
          <a:p>
            <a:r>
              <a:rPr lang="en-IN"/>
              <a:t>Bus refers to a group of lines that serves as a connecting path for several devices.</a:t>
            </a:r>
          </a:p>
          <a:p>
            <a:r>
              <a:rPr lang="en-IN"/>
              <a:t>The simplest way to connect the functional unit is to use the single bus architecture.</a:t>
            </a:r>
          </a:p>
          <a:p>
            <a:pPr lvl="1"/>
            <a:r>
              <a:rPr lang="en-IN"/>
              <a:t>Only one data transfer allowed in one clock cycle.</a:t>
            </a:r>
          </a:p>
          <a:p>
            <a:pPr lvl="1"/>
            <a:r>
              <a:rPr lang="en-IN"/>
              <a:t>For multi-bus architecture, parallelism in data transfer is allowed.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217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System-Level Single Bus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43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117600" y="23114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3643901" y="23114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6170203" y="23114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696504" y="23114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812800" y="4140200"/>
            <a:ext cx="10566400" cy="711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3" name="Up Arrow 12"/>
          <p:cNvSpPr/>
          <p:nvPr/>
        </p:nvSpPr>
        <p:spPr>
          <a:xfrm>
            <a:off x="4165600" y="3327401"/>
            <a:ext cx="609600" cy="965201"/>
          </a:xfrm>
          <a:prstGeom prst="up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Down Arrow 13"/>
          <p:cNvSpPr/>
          <p:nvPr/>
        </p:nvSpPr>
        <p:spPr>
          <a:xfrm>
            <a:off x="1828800" y="3327400"/>
            <a:ext cx="508000" cy="965203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Up-Down Arrow 14"/>
          <p:cNvSpPr/>
          <p:nvPr/>
        </p:nvSpPr>
        <p:spPr>
          <a:xfrm>
            <a:off x="7010400" y="3327399"/>
            <a:ext cx="508000" cy="96519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Up-Down Arrow 15"/>
          <p:cNvSpPr/>
          <p:nvPr/>
        </p:nvSpPr>
        <p:spPr>
          <a:xfrm>
            <a:off x="9458504" y="3327399"/>
            <a:ext cx="508000" cy="96520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99288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2601"/>
            <a:ext cx="10972800" cy="630239"/>
          </a:xfrm>
        </p:spPr>
        <p:txBody>
          <a:bodyPr>
            <a:normAutofit/>
          </a:bodyPr>
          <a:lstStyle/>
          <a:p>
            <a:r>
              <a:rPr lang="en-IN" dirty="0"/>
              <a:t>System-Level Two-Bus Architecture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855200" y="4140200"/>
            <a:ext cx="1524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Input 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3600" y="2209800"/>
            <a:ext cx="16256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5200" y="13970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8800" y="13970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1320800" y="3225800"/>
            <a:ext cx="5892800" cy="711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Up-Down Arrow 14"/>
          <p:cNvSpPr/>
          <p:nvPr/>
        </p:nvSpPr>
        <p:spPr>
          <a:xfrm>
            <a:off x="5486400" y="2413001"/>
            <a:ext cx="508000" cy="965199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Up-Down Arrow 15"/>
          <p:cNvSpPr/>
          <p:nvPr/>
        </p:nvSpPr>
        <p:spPr>
          <a:xfrm>
            <a:off x="2641600" y="2413000"/>
            <a:ext cx="508000" cy="96520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7" name="Rectangle 16"/>
          <p:cNvSpPr/>
          <p:nvPr/>
        </p:nvSpPr>
        <p:spPr>
          <a:xfrm>
            <a:off x="3352800" y="4749800"/>
            <a:ext cx="2032000" cy="101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I/O Processor</a:t>
            </a:r>
          </a:p>
        </p:txBody>
      </p:sp>
      <p:sp>
        <p:nvSpPr>
          <p:cNvPr id="18" name="Up-Down Arrow 17"/>
          <p:cNvSpPr/>
          <p:nvPr/>
        </p:nvSpPr>
        <p:spPr>
          <a:xfrm>
            <a:off x="4064000" y="3784600"/>
            <a:ext cx="508000" cy="965200"/>
          </a:xfrm>
          <a:prstGeom prst="up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" name="Up-Down Arrow 2"/>
          <p:cNvSpPr/>
          <p:nvPr/>
        </p:nvSpPr>
        <p:spPr>
          <a:xfrm>
            <a:off x="8432800" y="1701800"/>
            <a:ext cx="711200" cy="4165600"/>
          </a:xfrm>
          <a:prstGeom prst="up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Left-Right Arrow 3"/>
          <p:cNvSpPr/>
          <p:nvPr/>
        </p:nvSpPr>
        <p:spPr>
          <a:xfrm>
            <a:off x="5384800" y="4953000"/>
            <a:ext cx="3251200" cy="5080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ight Arrow 5"/>
          <p:cNvSpPr/>
          <p:nvPr/>
        </p:nvSpPr>
        <p:spPr>
          <a:xfrm>
            <a:off x="8940800" y="2616200"/>
            <a:ext cx="812800" cy="4064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Left Arrow 10"/>
          <p:cNvSpPr/>
          <p:nvPr/>
        </p:nvSpPr>
        <p:spPr>
          <a:xfrm>
            <a:off x="8940800" y="4445000"/>
            <a:ext cx="914400" cy="406400"/>
          </a:xfrm>
          <a:prstGeom prst="leftArrow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35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96" y="274639"/>
            <a:ext cx="11600004" cy="1143000"/>
          </a:xfrm>
        </p:spPr>
        <p:txBody>
          <a:bodyPr>
            <a:normAutofit/>
          </a:bodyPr>
          <a:lstStyle/>
          <a:p>
            <a:r>
              <a:rPr lang="en-US" b="1" dirty="0"/>
              <a:t>Single-Bus Architecture Inside the 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8601"/>
            <a:ext cx="11379200" cy="4470399"/>
          </a:xfrm>
        </p:spPr>
        <p:txBody>
          <a:bodyPr>
            <a:normAutofit lnSpcReduction="10000"/>
          </a:bodyPr>
          <a:lstStyle/>
          <a:p>
            <a:r>
              <a:rPr lang="en-US" sz="2667" dirty="0"/>
              <a:t>There is a single bus inside the processor.</a:t>
            </a:r>
          </a:p>
          <a:p>
            <a:pPr lvl="1"/>
            <a:r>
              <a:rPr lang="en-US" dirty="0"/>
              <a:t>ALU and the registers are all connected via the single bus.</a:t>
            </a:r>
          </a:p>
          <a:p>
            <a:pPr lvl="1"/>
            <a:r>
              <a:rPr lang="en-US" altLang="en-US" dirty="0"/>
              <a:t>This bus is internal to the processor and should not be confused with the external bus that connects the processor to the memory and I/O devices.</a:t>
            </a:r>
          </a:p>
          <a:p>
            <a:r>
              <a:rPr lang="en-US" altLang="en-US" sz="2667" dirty="0"/>
              <a:t>A typical single-bus processor architecture is shown on the next slide.</a:t>
            </a:r>
          </a:p>
          <a:p>
            <a:pPr lvl="1"/>
            <a:r>
              <a:rPr lang="en-US" altLang="en-US" dirty="0"/>
              <a:t>Two temporary registers </a:t>
            </a:r>
            <a:r>
              <a:rPr lang="en-US" altLang="en-US" i="1" dirty="0">
                <a:solidFill>
                  <a:srgbClr val="800000"/>
                </a:solidFill>
              </a:rPr>
              <a:t>Y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800000"/>
                </a:solidFill>
              </a:rPr>
              <a:t>Z</a:t>
            </a:r>
            <a:r>
              <a:rPr lang="en-US" altLang="en-US" dirty="0"/>
              <a:t> are also included.</a:t>
            </a:r>
          </a:p>
          <a:p>
            <a:pPr lvl="1"/>
            <a:r>
              <a:rPr lang="en-US" altLang="en-US" dirty="0"/>
              <a:t>Register </a:t>
            </a:r>
            <a:r>
              <a:rPr lang="en-US" altLang="en-US" i="1" dirty="0">
                <a:solidFill>
                  <a:srgbClr val="800000"/>
                </a:solidFill>
              </a:rPr>
              <a:t>Y</a:t>
            </a:r>
            <a:r>
              <a:rPr lang="en-US" altLang="en-US" dirty="0"/>
              <a:t> temporarily holds one of the operands of the ALU.</a:t>
            </a:r>
          </a:p>
          <a:p>
            <a:pPr lvl="1"/>
            <a:r>
              <a:rPr lang="en-US" altLang="en-US" dirty="0"/>
              <a:t>Register </a:t>
            </a:r>
            <a:r>
              <a:rPr lang="en-US" altLang="en-US" i="1" dirty="0">
                <a:solidFill>
                  <a:srgbClr val="800000"/>
                </a:solidFill>
              </a:rPr>
              <a:t>Z</a:t>
            </a:r>
            <a:r>
              <a:rPr lang="en-US" altLang="en-US" dirty="0"/>
              <a:t> temporarily holds the result of the ALU operation.</a:t>
            </a:r>
          </a:p>
          <a:p>
            <a:pPr lvl="1"/>
            <a:r>
              <a:rPr lang="en-US" altLang="en-US" dirty="0"/>
              <a:t>The multiplexer selects a constant operand 4 during execution of the micro-operation: </a:t>
            </a:r>
            <a:r>
              <a:rPr lang="en-US" altLang="en-US" i="1" dirty="0">
                <a:solidFill>
                  <a:srgbClr val="800000"/>
                </a:solidFill>
              </a:rPr>
              <a:t>PC </a:t>
            </a:r>
            <a:r>
              <a:rPr lang="en-US" altLang="en-US" i="1" dirty="0">
                <a:solidFill>
                  <a:srgbClr val="800000"/>
                </a:solidFill>
                <a:sym typeface="Wingdings"/>
              </a:rPr>
              <a:t> PC + 4</a:t>
            </a:r>
            <a:r>
              <a:rPr lang="en-US" altLang="en-US" dirty="0">
                <a:sym typeface="Wingdings"/>
              </a:rPr>
              <a:t>.</a:t>
            </a:r>
            <a:endParaRPr lang="en-US" altLang="en-US" dirty="0"/>
          </a:p>
          <a:p>
            <a:pPr lvl="1"/>
            <a:endParaRPr lang="en-US" sz="21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08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8"/>
          <p:cNvSpPr>
            <a:spLocks/>
          </p:cNvSpPr>
          <p:nvPr/>
        </p:nvSpPr>
        <p:spPr bwMode="auto">
          <a:xfrm rot="16200000">
            <a:off x="3097337" y="3887663"/>
            <a:ext cx="612528" cy="1320803"/>
          </a:xfrm>
          <a:custGeom>
            <a:avLst/>
            <a:gdLst>
              <a:gd name="T0" fmla="*/ 600075 w 47"/>
              <a:gd name="T1" fmla="*/ 0 h 75"/>
              <a:gd name="T2" fmla="*/ 600075 w 47"/>
              <a:gd name="T3" fmla="*/ 420497 h 75"/>
              <a:gd name="T4" fmla="*/ 485167 w 47"/>
              <a:gd name="T5" fmla="*/ 471466 h 75"/>
              <a:gd name="T6" fmla="*/ 600075 w 47"/>
              <a:gd name="T7" fmla="*/ 535178 h 75"/>
              <a:gd name="T8" fmla="*/ 600075 w 47"/>
              <a:gd name="T9" fmla="*/ 955675 h 75"/>
              <a:gd name="T10" fmla="*/ 0 w 47"/>
              <a:gd name="T11" fmla="*/ 764540 h 75"/>
              <a:gd name="T12" fmla="*/ 0 w 47"/>
              <a:gd name="T13" fmla="*/ 178393 h 75"/>
              <a:gd name="T14" fmla="*/ 600075 w 47"/>
              <a:gd name="T15" fmla="*/ 0 h 7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"/>
              <a:gd name="T25" fmla="*/ 0 h 75"/>
              <a:gd name="T26" fmla="*/ 47 w 47"/>
              <a:gd name="T27" fmla="*/ 75 h 7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" h="75">
                <a:moveTo>
                  <a:pt x="47" y="0"/>
                </a:moveTo>
                <a:lnTo>
                  <a:pt x="47" y="33"/>
                </a:lnTo>
                <a:lnTo>
                  <a:pt x="38" y="37"/>
                </a:lnTo>
                <a:lnTo>
                  <a:pt x="47" y="42"/>
                </a:lnTo>
                <a:lnTo>
                  <a:pt x="47" y="75"/>
                </a:lnTo>
                <a:lnTo>
                  <a:pt x="0" y="60"/>
                </a:lnTo>
                <a:lnTo>
                  <a:pt x="0" y="14"/>
                </a:lnTo>
                <a:lnTo>
                  <a:pt x="47" y="0"/>
                </a:ln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800000"/>
            </a:solidFill>
            <a:prstDash val="solid"/>
            <a:round/>
            <a:headEnd/>
            <a:tailEnd/>
          </a:ln>
          <a:extLst/>
        </p:spPr>
        <p:txBody>
          <a:bodyPr vert="vert" anchor="t" anchorCtr="0"/>
          <a:lstStyle/>
          <a:p>
            <a:endParaRPr lang="en-US" sz="2400" dirty="0"/>
          </a:p>
          <a:p>
            <a:r>
              <a:rPr lang="en-US" sz="2400" dirty="0"/>
              <a:t>     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57600" y="381001"/>
            <a:ext cx="4064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800000"/>
                </a:solidFill>
              </a:rPr>
              <a:t>Internal Processor Bus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406400" y="889000"/>
            <a:ext cx="11277600" cy="4978400"/>
            <a:chOff x="152400" y="666750"/>
            <a:chExt cx="8458200" cy="3733800"/>
          </a:xfrm>
        </p:grpSpPr>
        <p:sp>
          <p:nvSpPr>
            <p:cNvPr id="5" name="Up-Down Arrow 4"/>
            <p:cNvSpPr/>
            <p:nvPr/>
          </p:nvSpPr>
          <p:spPr>
            <a:xfrm>
              <a:off x="3962400" y="666750"/>
              <a:ext cx="381000" cy="3733800"/>
            </a:xfrm>
            <a:prstGeom prst="upDownArrow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8191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PC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81200" y="12763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1200" y="17335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MDR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21907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10200" y="18859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10200" y="22669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10200" y="26479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0200" y="34099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</a:t>
              </a:r>
              <a:r>
                <a:rPr lang="en-US" sz="2400" baseline="-25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n-1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10200" y="819150"/>
              <a:ext cx="1752600" cy="838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D0D0D"/>
                  </a:solidFill>
                </a:rPr>
                <a:t>Instruction Decoding and Control Unit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81200" y="3867150"/>
              <a:ext cx="914400" cy="3048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Z</a:t>
              </a:r>
            </a:p>
          </p:txBody>
        </p:sp>
        <p:sp>
          <p:nvSpPr>
            <p:cNvPr id="17" name="Trapezoid 16"/>
            <p:cNvSpPr/>
            <p:nvPr/>
          </p:nvSpPr>
          <p:spPr>
            <a:xfrm rot="10800000">
              <a:off x="1447800" y="2647950"/>
              <a:ext cx="838200" cy="304799"/>
            </a:xfrm>
            <a:prstGeom prst="trapezoid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D0D0D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2895600" y="9715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7" idx="3"/>
            </p:cNvCxnSpPr>
            <p:nvPr/>
          </p:nvCxnSpPr>
          <p:spPr>
            <a:xfrm flipH="1">
              <a:off x="2895600" y="14287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</p:cNvCxnSpPr>
            <p:nvPr/>
          </p:nvCxnSpPr>
          <p:spPr>
            <a:xfrm>
              <a:off x="2895600" y="23431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3" idx="1"/>
            </p:cNvCxnSpPr>
            <p:nvPr/>
          </p:nvCxnSpPr>
          <p:spPr>
            <a:xfrm flipH="1">
              <a:off x="4267200" y="35623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267200" y="24193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67200" y="28003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0" idx="1"/>
            </p:cNvCxnSpPr>
            <p:nvPr/>
          </p:nvCxnSpPr>
          <p:spPr>
            <a:xfrm>
              <a:off x="4267200" y="20383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5" idx="1"/>
            </p:cNvCxnSpPr>
            <p:nvPr/>
          </p:nvCxnSpPr>
          <p:spPr>
            <a:xfrm flipH="1">
              <a:off x="4267200" y="1238250"/>
              <a:ext cx="1143000" cy="36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0"/>
            </p:cNvCxnSpPr>
            <p:nvPr/>
          </p:nvCxnSpPr>
          <p:spPr>
            <a:xfrm flipV="1">
              <a:off x="5867400" y="1657350"/>
              <a:ext cx="0" cy="2286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6" idx="3"/>
            </p:cNvCxnSpPr>
            <p:nvPr/>
          </p:nvCxnSpPr>
          <p:spPr>
            <a:xfrm>
              <a:off x="2895600" y="4019550"/>
              <a:ext cx="1143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16" idx="0"/>
            </p:cNvCxnSpPr>
            <p:nvPr/>
          </p:nvCxnSpPr>
          <p:spPr>
            <a:xfrm>
              <a:off x="2438400" y="3638550"/>
              <a:ext cx="0" cy="2286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19400" y="2724150"/>
              <a:ext cx="12192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819400" y="2724150"/>
              <a:ext cx="0" cy="4572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7" idx="0"/>
            </p:cNvCxnSpPr>
            <p:nvPr/>
          </p:nvCxnSpPr>
          <p:spPr>
            <a:xfrm>
              <a:off x="1866900" y="2952749"/>
              <a:ext cx="190500" cy="22860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524000" y="2419350"/>
              <a:ext cx="0" cy="2286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133600" y="2495550"/>
              <a:ext cx="0" cy="15240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152400" y="1200150"/>
              <a:ext cx="1143000" cy="9144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MEMORY</a:t>
              </a:r>
            </a:p>
          </p:txBody>
        </p:sp>
        <p:cxnSp>
          <p:nvCxnSpPr>
            <p:cNvPr id="64" name="Straight Arrow Connector 63"/>
            <p:cNvCxnSpPr>
              <a:stCxn id="7" idx="1"/>
            </p:cNvCxnSpPr>
            <p:nvPr/>
          </p:nvCxnSpPr>
          <p:spPr>
            <a:xfrm flipH="1">
              <a:off x="1295400" y="1428750"/>
              <a:ext cx="6858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8" idx="1"/>
            </p:cNvCxnSpPr>
            <p:nvPr/>
          </p:nvCxnSpPr>
          <p:spPr>
            <a:xfrm flipH="1">
              <a:off x="1295400" y="1885950"/>
              <a:ext cx="6858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371600" y="2114550"/>
              <a:ext cx="3048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cxnSp>
          <p:nvCxnSpPr>
            <p:cNvPr id="69" name="Straight Arrow Connector 68"/>
            <p:cNvCxnSpPr>
              <a:endCxn id="17" idx="3"/>
            </p:cNvCxnSpPr>
            <p:nvPr/>
          </p:nvCxnSpPr>
          <p:spPr>
            <a:xfrm flipV="1">
              <a:off x="1143000" y="2800349"/>
              <a:ext cx="342900" cy="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143000" y="3486150"/>
              <a:ext cx="9144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52400" y="3181350"/>
              <a:ext cx="10668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Function select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81000" y="2583418"/>
              <a:ext cx="9144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Select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57400" y="3193018"/>
              <a:ext cx="6858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ALU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7162800" y="971550"/>
              <a:ext cx="381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162800" y="1504950"/>
              <a:ext cx="38100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7543800" y="895350"/>
              <a:ext cx="10668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Control signals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600200" y="2614196"/>
              <a:ext cx="685800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MUX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715000" y="2952750"/>
              <a:ext cx="381000" cy="45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239000" y="1047750"/>
              <a:ext cx="381000" cy="45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  <a:p>
              <a:pPr>
                <a:lnSpc>
                  <a:spcPct val="30000"/>
                </a:lnSpc>
              </a:pPr>
              <a:r>
                <a:rPr lang="en-US" sz="3200" b="1" dirty="0"/>
                <a:t>.</a:t>
              </a:r>
            </a:p>
          </p:txBody>
        </p:sp>
      </p:grpSp>
      <p:cxnSp>
        <p:nvCxnSpPr>
          <p:cNvPr id="86" name="Straight Arrow Connector 85"/>
          <p:cNvCxnSpPr/>
          <p:nvPr/>
        </p:nvCxnSpPr>
        <p:spPr>
          <a:xfrm flipH="1">
            <a:off x="3860800" y="4648200"/>
            <a:ext cx="609600" cy="48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165600" y="4603195"/>
            <a:ext cx="1524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Carry-in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11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Multi-Bus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Modern processors have multiple buses that connect the registers and other functional units.</a:t>
            </a:r>
          </a:p>
          <a:p>
            <a:pPr lvl="1"/>
            <a:r>
              <a:rPr lang="en-US"/>
              <a:t>Allows multiple data transfer micro-operations to be executed in the same clock cycle.</a:t>
            </a:r>
          </a:p>
          <a:p>
            <a:pPr lvl="1"/>
            <a:r>
              <a:rPr lang="en-US"/>
              <a:t>Results in overall faster instruction execution.</a:t>
            </a:r>
          </a:p>
          <a:p>
            <a:r>
              <a:rPr lang="en-US"/>
              <a:t>Also advantageous to have multiple shorter buses rather than a single long bus.</a:t>
            </a:r>
          </a:p>
          <a:p>
            <a:pPr lvl="1"/>
            <a:r>
              <a:rPr lang="en-US"/>
              <a:t>Smaller parasitic capacitance, and hence smaller delay.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265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Addressing and Languages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37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Memory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 is one of the most important sub-systems of a computer that determines the overall performance.</a:t>
            </a:r>
          </a:p>
          <a:p>
            <a:r>
              <a:rPr lang="en-US" dirty="0"/>
              <a:t>Conceptual view of memory:</a:t>
            </a:r>
          </a:p>
          <a:p>
            <a:pPr lvl="1"/>
            <a:r>
              <a:rPr lang="en-US" dirty="0"/>
              <a:t>Array of storage locations, with each storage location having a unique address.</a:t>
            </a:r>
          </a:p>
          <a:p>
            <a:pPr lvl="1"/>
            <a:r>
              <a:rPr lang="en-US" dirty="0"/>
              <a:t>Each storage location can hold a fixed amount of information (multiple of bits, which is the basic unit of data storage).</a:t>
            </a:r>
          </a:p>
          <a:p>
            <a:r>
              <a:rPr lang="en-US" dirty="0"/>
              <a:t>A memory system with </a:t>
            </a:r>
            <a:r>
              <a:rPr lang="en-US" i="1" dirty="0">
                <a:solidFill>
                  <a:srgbClr val="800000"/>
                </a:solidFill>
              </a:rPr>
              <a:t>M</a:t>
            </a:r>
            <a:r>
              <a:rPr lang="en-US" dirty="0"/>
              <a:t> locations and </a:t>
            </a:r>
            <a:r>
              <a:rPr lang="en-US" i="1" dirty="0">
                <a:solidFill>
                  <a:srgbClr val="800000"/>
                </a:solidFill>
              </a:rPr>
              <a:t>N</a:t>
            </a:r>
            <a:r>
              <a:rPr lang="en-US" dirty="0"/>
              <a:t> bits per location, is referred to as an </a:t>
            </a:r>
            <a:r>
              <a:rPr lang="en-US" i="1" dirty="0">
                <a:solidFill>
                  <a:srgbClr val="800000"/>
                </a:solidFill>
              </a:rPr>
              <a:t>M x N </a:t>
            </a:r>
            <a:r>
              <a:rPr lang="en-US" dirty="0"/>
              <a:t>memory.</a:t>
            </a:r>
          </a:p>
          <a:p>
            <a:pPr lvl="1"/>
            <a:r>
              <a:rPr lang="en-US" dirty="0"/>
              <a:t>Both </a:t>
            </a:r>
            <a:r>
              <a:rPr lang="en-US" i="1" dirty="0">
                <a:solidFill>
                  <a:srgbClr val="800000"/>
                </a:solidFill>
              </a:rPr>
              <a:t>M</a:t>
            </a:r>
            <a:r>
              <a:rPr lang="en-US" dirty="0"/>
              <a:t> and </a:t>
            </a:r>
            <a:r>
              <a:rPr lang="en-US" i="1" dirty="0">
                <a:solidFill>
                  <a:srgbClr val="800000"/>
                </a:solidFill>
              </a:rPr>
              <a:t>N</a:t>
            </a:r>
            <a:r>
              <a:rPr lang="en-US" dirty="0"/>
              <a:t> are typically some powers of 2.</a:t>
            </a:r>
          </a:p>
          <a:p>
            <a:pPr lvl="1"/>
            <a:r>
              <a:rPr lang="en-US" dirty="0"/>
              <a:t>Example: 1024 x 8, 65536 x 32,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9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quest of building automatic computing machines have driven the development of computers.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Initial efforts</a:t>
            </a:r>
            <a:r>
              <a:rPr lang="en-US" dirty="0"/>
              <a:t>: mechanical devices like pulleys, levers and gears.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During World War II</a:t>
            </a:r>
            <a:r>
              <a:rPr lang="en-US" dirty="0"/>
              <a:t>: mechanical relays to carry out computations.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Vacuum tubes developed</a:t>
            </a:r>
            <a:r>
              <a:rPr lang="en-US" dirty="0"/>
              <a:t>: first electronic computer called ENIAC.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Semiconductor transistors developed </a:t>
            </a:r>
            <a:r>
              <a:rPr lang="en-US" dirty="0"/>
              <a:t>and journey of miniaturization began.</a:t>
            </a:r>
          </a:p>
          <a:p>
            <a:pPr lvl="2"/>
            <a:r>
              <a:rPr lang="en-US" dirty="0"/>
              <a:t>SSI </a:t>
            </a:r>
            <a:r>
              <a:rPr lang="en-US" dirty="0">
                <a:sym typeface="Wingdings"/>
              </a:rPr>
              <a:t> MSI  LSI  VLSI  ULSI   ….  Billions of transistors per 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826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Bit: 		A single binary digit (0 or 1).</a:t>
            </a:r>
          </a:p>
          <a:p>
            <a:r>
              <a:rPr lang="en-US" dirty="0"/>
              <a:t>Nibble: 	Collection of 4 bits.</a:t>
            </a:r>
          </a:p>
          <a:p>
            <a:r>
              <a:rPr lang="en-US" dirty="0"/>
              <a:t>Byte: 	Collection of 8 bits.</a:t>
            </a:r>
          </a:p>
          <a:p>
            <a:r>
              <a:rPr lang="en-US" dirty="0"/>
              <a:t>Word: 	Does not have a unique definition.</a:t>
            </a:r>
          </a:p>
          <a:p>
            <a:pPr lvl="1"/>
            <a:r>
              <a:rPr lang="en-US" dirty="0"/>
              <a:t>Varies from one computer to another; typically 32 or 64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647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Memory Organized?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</a:t>
            </a:r>
            <a:r>
              <a:rPr lang="en-US" i="1" dirty="0">
                <a:solidFill>
                  <a:srgbClr val="800000"/>
                </a:solidFill>
              </a:rPr>
              <a:t>byte or word organized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Every byte </a:t>
            </a:r>
            <a:r>
              <a:rPr lang="en-US"/>
              <a:t>or w </a:t>
            </a:r>
            <a:r>
              <a:rPr lang="en-US" dirty="0"/>
              <a:t>of the memory has a unique address.</a:t>
            </a:r>
          </a:p>
          <a:p>
            <a:r>
              <a:rPr lang="en-US" dirty="0"/>
              <a:t>Multiple bytes of data can be accessed by an instruction.</a:t>
            </a:r>
          </a:p>
          <a:p>
            <a:pPr lvl="1"/>
            <a:r>
              <a:rPr lang="en-US" dirty="0"/>
              <a:t>Example: </a:t>
            </a:r>
            <a:r>
              <a:rPr lang="en-US" i="1" dirty="0">
                <a:solidFill>
                  <a:srgbClr val="800000"/>
                </a:solidFill>
              </a:rPr>
              <a:t>Half-word </a:t>
            </a:r>
            <a:r>
              <a:rPr lang="en-US" dirty="0"/>
              <a:t>(2 bytes), </a:t>
            </a:r>
            <a:r>
              <a:rPr lang="en-US" i="1" dirty="0">
                <a:solidFill>
                  <a:srgbClr val="800000"/>
                </a:solidFill>
              </a:rPr>
              <a:t>Word</a:t>
            </a:r>
            <a:r>
              <a:rPr lang="en-US" dirty="0"/>
              <a:t> (4 bytes), </a:t>
            </a:r>
            <a:r>
              <a:rPr lang="en-US" i="1" dirty="0">
                <a:solidFill>
                  <a:srgbClr val="800000"/>
                </a:solidFill>
              </a:rPr>
              <a:t>Long Word </a:t>
            </a:r>
            <a:r>
              <a:rPr lang="en-US" dirty="0"/>
              <a:t>(8 bytes).</a:t>
            </a:r>
          </a:p>
          <a:p>
            <a:r>
              <a:rPr lang="en-US" dirty="0"/>
              <a:t>For higher data transfer rate, memory is often organized such that multiple bytes can be read or written simultaneously.</a:t>
            </a:r>
          </a:p>
          <a:p>
            <a:pPr lvl="1"/>
            <a:r>
              <a:rPr lang="en-US" dirty="0"/>
              <a:t>Necessary to bridge the processor-memory speed gap.</a:t>
            </a:r>
          </a:p>
          <a:p>
            <a:pPr lvl="1"/>
            <a:r>
              <a:rPr lang="en-US" dirty="0"/>
              <a:t>Shall be discussed later in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374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876220"/>
            <a:ext cx="7518400" cy="4497096"/>
          </a:xfrm>
          <a:prstGeom prst="rect">
            <a:avLst/>
          </a:prstGeom>
          <a:ln w="25400">
            <a:solidFill>
              <a:srgbClr val="8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1600" y="889000"/>
            <a:ext cx="4165600" cy="491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2667" b="1" dirty="0"/>
              <a:t>Processor-Memory Performance Gap</a:t>
            </a:r>
          </a:p>
          <a:p>
            <a:pPr marL="380990" indent="-380990">
              <a:spcAft>
                <a:spcPts val="800"/>
              </a:spcAft>
              <a:buFont typeface="Arial"/>
              <a:buChar char="•"/>
            </a:pPr>
            <a:r>
              <a:rPr lang="en-US" sz="2400" dirty="0"/>
              <a:t>With technological advancements, both processor and memory are becoming faster.</a:t>
            </a:r>
          </a:p>
          <a:p>
            <a:pPr marL="380990" indent="-380990">
              <a:spcAft>
                <a:spcPts val="800"/>
              </a:spcAft>
              <a:buFont typeface="Arial"/>
              <a:buChar char="•"/>
            </a:pPr>
            <a:r>
              <a:rPr lang="en-US" sz="2400" dirty="0"/>
              <a:t>However, the speed gap is steadily increasing.</a:t>
            </a:r>
          </a:p>
          <a:p>
            <a:pPr marL="380990" indent="-380990">
              <a:buFont typeface="Arial"/>
              <a:buChar char="•"/>
            </a:pPr>
            <a:r>
              <a:rPr lang="en-US" sz="2400" dirty="0"/>
              <a:t>Special techniques are needed to bridge this gap.</a:t>
            </a:r>
          </a:p>
          <a:p>
            <a:pPr marL="990575" lvl="1" indent="-380990">
              <a:buFont typeface="Arial"/>
              <a:buChar char="•"/>
            </a:pPr>
            <a:r>
              <a:rPr lang="en-US" sz="2400" dirty="0"/>
              <a:t>Cache memory</a:t>
            </a:r>
          </a:p>
          <a:p>
            <a:pPr marL="990575" lvl="1" indent="-380990">
              <a:spcAft>
                <a:spcPts val="800"/>
              </a:spcAft>
              <a:buFont typeface="Arial"/>
              <a:buChar char="•"/>
            </a:pPr>
            <a:r>
              <a:rPr lang="en-US" sz="2400" dirty="0"/>
              <a:t>Memory interleaving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487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9401"/>
            <a:ext cx="10972800" cy="812801"/>
          </a:xfrm>
        </p:spPr>
        <p:txBody>
          <a:bodyPr>
            <a:normAutofit/>
          </a:bodyPr>
          <a:lstStyle/>
          <a:p>
            <a:r>
              <a:rPr lang="en-IN" dirty="0"/>
              <a:t>How do we Specify Memory Sizes?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828802" y="1193800"/>
          <a:ext cx="8635999" cy="4565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800000"/>
                          </a:solidFill>
                        </a:rPr>
                        <a:t>Unit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800000"/>
                          </a:solidFill>
                        </a:rPr>
                        <a:t>Bytes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b="1" dirty="0">
                          <a:solidFill>
                            <a:srgbClr val="800000"/>
                          </a:solidFill>
                        </a:rPr>
                        <a:t>In Decimal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8 bits          (B)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 or 2</a:t>
                      </a:r>
                      <a:r>
                        <a:rPr lang="en-IN" sz="2400" baseline="30000" dirty="0"/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Kilobyte     (KB)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1024 or 2</a:t>
                      </a:r>
                      <a:r>
                        <a:rPr lang="en-IN" sz="2400" baseline="30000" dirty="0"/>
                        <a:t>10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Megabyte  (MB)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1,048,576 or 2</a:t>
                      </a:r>
                      <a:r>
                        <a:rPr lang="en-IN" sz="2400" baseline="30000" dirty="0"/>
                        <a:t>20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6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Gigabyte    (GB)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1,073,741,824 or 2</a:t>
                      </a:r>
                      <a:r>
                        <a:rPr lang="en-IN" sz="2400" baseline="30000" dirty="0"/>
                        <a:t>30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9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Terabyte     (TB)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1,099,511,627,776 or 2</a:t>
                      </a:r>
                      <a:r>
                        <a:rPr lang="en-IN" sz="2400" baseline="30000" dirty="0"/>
                        <a:t>40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12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Petabyte     (PB)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2</a:t>
                      </a:r>
                      <a:r>
                        <a:rPr lang="en-IN" sz="2400" baseline="30000" dirty="0"/>
                        <a:t>50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15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Exabyte       (EB)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2</a:t>
                      </a:r>
                      <a:r>
                        <a:rPr lang="en-IN" sz="2400" baseline="30000" dirty="0"/>
                        <a:t>60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18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Zettabyte    (ZB)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2</a:t>
                      </a:r>
                      <a:r>
                        <a:rPr lang="en-IN" sz="2400" baseline="30000" dirty="0"/>
                        <a:t>70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10</a:t>
                      </a:r>
                      <a:r>
                        <a:rPr lang="en-IN" sz="2400" baseline="30000" dirty="0"/>
                        <a:t>21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447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787400"/>
            <a:ext cx="5181600" cy="4775200"/>
          </a:xfrm>
        </p:spPr>
        <p:txBody>
          <a:bodyPr>
            <a:normAutofit lnSpcReduction="10000"/>
          </a:bodyPr>
          <a:lstStyle/>
          <a:p>
            <a:r>
              <a:rPr lang="en-US" sz="2667" dirty="0"/>
              <a:t>If there are </a:t>
            </a:r>
            <a:r>
              <a:rPr lang="en-US" sz="2667" i="1" dirty="0">
                <a:solidFill>
                  <a:srgbClr val="800000"/>
                </a:solidFill>
              </a:rPr>
              <a:t>n</a:t>
            </a:r>
            <a:r>
              <a:rPr lang="en-US" sz="2667" dirty="0"/>
              <a:t> bits in the address, the maximum number of storage locations can be </a:t>
            </a:r>
            <a:r>
              <a:rPr lang="en-US" sz="2667" i="1" dirty="0">
                <a:solidFill>
                  <a:srgbClr val="800000"/>
                </a:solidFill>
              </a:rPr>
              <a:t>2</a:t>
            </a:r>
            <a:r>
              <a:rPr lang="en-US" sz="2667" i="1" baseline="30000" dirty="0">
                <a:solidFill>
                  <a:srgbClr val="800000"/>
                </a:solidFill>
              </a:rPr>
              <a:t>n</a:t>
            </a:r>
            <a:r>
              <a:rPr lang="en-US" sz="2667" dirty="0"/>
              <a:t>.</a:t>
            </a:r>
          </a:p>
          <a:p>
            <a:pPr lvl="1"/>
            <a:r>
              <a:rPr lang="en-US" dirty="0"/>
              <a:t>For n=8, 256 locations.</a:t>
            </a:r>
          </a:p>
          <a:p>
            <a:pPr lvl="1"/>
            <a:r>
              <a:rPr lang="en-US" dirty="0"/>
              <a:t>For n=16, 64K locations.</a:t>
            </a:r>
          </a:p>
          <a:p>
            <a:pPr lvl="1"/>
            <a:r>
              <a:rPr lang="en-US" dirty="0"/>
              <a:t>For n=20, 1M locations.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For n=32, 4G locations.</a:t>
            </a:r>
          </a:p>
          <a:p>
            <a:r>
              <a:rPr lang="en-US" sz="2667" dirty="0"/>
              <a:t>Modern-day memory chips can store several Gigabits of data.</a:t>
            </a:r>
          </a:p>
          <a:p>
            <a:pPr lvl="1"/>
            <a:r>
              <a:rPr lang="en-US" dirty="0"/>
              <a:t>Dynamic RAM (DRAM).</a:t>
            </a:r>
          </a:p>
          <a:p>
            <a:endParaRPr lang="en-US" sz="2667" dirty="0"/>
          </a:p>
        </p:txBody>
      </p:sp>
      <p:sp>
        <p:nvSpPr>
          <p:cNvPr id="5" name="Rectangle 4"/>
          <p:cNvSpPr/>
          <p:nvPr/>
        </p:nvSpPr>
        <p:spPr>
          <a:xfrm>
            <a:off x="8432800" y="1905000"/>
            <a:ext cx="2336800" cy="2235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MEMORY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518400" y="2413000"/>
            <a:ext cx="914400" cy="4064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Left-Right Arrow 6"/>
          <p:cNvSpPr/>
          <p:nvPr/>
        </p:nvSpPr>
        <p:spPr>
          <a:xfrm>
            <a:off x="7518400" y="3124200"/>
            <a:ext cx="914400" cy="40640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6197600" y="2160826"/>
            <a:ext cx="142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Address (n bits)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0" y="2921001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 (m bits)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042400" y="4140200"/>
            <a:ext cx="0" cy="5080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652000" y="4140200"/>
            <a:ext cx="0" cy="5080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261600" y="4140200"/>
            <a:ext cx="0" cy="5080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37600" y="464820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47200" y="4648201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58400" y="464820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45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2743200" y="1417639"/>
          <a:ext cx="7315200" cy="19778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Address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 Contents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0000"/>
                          </a:solidFill>
                        </a:rPr>
                        <a:t>0000 0000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7030A0"/>
                          </a:solidFill>
                        </a:rPr>
                        <a:t>0000</a:t>
                      </a:r>
                      <a:r>
                        <a:rPr lang="en-IN" sz="2400" baseline="0" dirty="0">
                          <a:solidFill>
                            <a:srgbClr val="7030A0"/>
                          </a:solidFill>
                        </a:rPr>
                        <a:t> 0000 0000 0001</a:t>
                      </a:r>
                      <a:endParaRPr lang="en-IN" sz="2400" dirty="0">
                        <a:solidFill>
                          <a:srgbClr val="7030A0"/>
                        </a:solidFill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0000"/>
                          </a:solidFill>
                        </a:rPr>
                        <a:t>0000</a:t>
                      </a:r>
                      <a:r>
                        <a:rPr lang="en-IN" sz="2400" baseline="0" dirty="0">
                          <a:solidFill>
                            <a:srgbClr val="FF0000"/>
                          </a:solidFill>
                        </a:rPr>
                        <a:t> 0001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7030A0"/>
                          </a:solidFill>
                        </a:rPr>
                        <a:t>0000 0100 0101 0000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0000"/>
                          </a:solidFill>
                        </a:rPr>
                        <a:t>0000</a:t>
                      </a:r>
                      <a:r>
                        <a:rPr lang="en-IN" sz="2400" baseline="0" dirty="0">
                          <a:solidFill>
                            <a:srgbClr val="FF0000"/>
                          </a:solidFill>
                        </a:rPr>
                        <a:t> 0010</a:t>
                      </a:r>
                      <a:endParaRPr lang="en-IN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7030A0"/>
                          </a:solidFill>
                        </a:rPr>
                        <a:t>1010 1000 0000 0000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9600" y="4953001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An example:  2</a:t>
            </a:r>
            <a:r>
              <a:rPr lang="en-IN" sz="3200" baseline="30000" dirty="0"/>
              <a:t>8</a:t>
            </a:r>
            <a:r>
              <a:rPr lang="en-IN" sz="3200" dirty="0"/>
              <a:t> x 16 memory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43200" y="4251191"/>
          <a:ext cx="73152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FF0000"/>
                          </a:solidFill>
                        </a:rPr>
                        <a:t>1111 1111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solidFill>
                            <a:srgbClr val="7030A0"/>
                          </a:solidFill>
                        </a:rPr>
                        <a:t>1011 0000 0000 1010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368800" y="3393583"/>
            <a:ext cx="2032000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0000"/>
                </a:solidFill>
              </a:rPr>
              <a:t>:</a:t>
            </a:r>
            <a:endParaRPr lang="en-IN" sz="4267" b="1" dirty="0">
              <a:solidFill>
                <a:srgbClr val="FF0000"/>
              </a:solidFill>
            </a:endParaRPr>
          </a:p>
          <a:p>
            <a:endParaRPr lang="en-IN" sz="4267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23200" y="3343979"/>
            <a:ext cx="2032000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7030A0"/>
                </a:solidFill>
              </a:rPr>
              <a:t>:</a:t>
            </a:r>
            <a:endParaRPr lang="en-IN" sz="4267" b="1" dirty="0">
              <a:solidFill>
                <a:srgbClr val="7030A0"/>
              </a:solidFill>
            </a:endParaRPr>
          </a:p>
          <a:p>
            <a:endParaRPr lang="en-IN" sz="4267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025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0972800" cy="4470400"/>
          </a:xfrm>
        </p:spPr>
        <p:txBody>
          <a:bodyPr>
            <a:normAutofit fontScale="92500" lnSpcReduction="10000"/>
          </a:bodyPr>
          <a:lstStyle/>
          <a:p>
            <a:pPr marL="609585" indent="-609585">
              <a:buFont typeface="+mj-lt"/>
              <a:buAutoNum type="arabicPeriod"/>
            </a:pPr>
            <a:r>
              <a:rPr lang="en-IN" sz="2667" dirty="0"/>
              <a:t>A computer has 64 MB (megabytes) of byte-addressable memory. How many bits are needed in the memory address?</a:t>
            </a:r>
          </a:p>
          <a:p>
            <a:pPr lvl="1"/>
            <a:r>
              <a:rPr lang="en-IN" dirty="0"/>
              <a:t>Address Space = 64 MB = 2</a:t>
            </a:r>
            <a:r>
              <a:rPr lang="en-IN" baseline="30000" dirty="0"/>
              <a:t>6 </a:t>
            </a:r>
            <a:r>
              <a:rPr lang="en-IN" dirty="0"/>
              <a:t>X 2</a:t>
            </a:r>
            <a:r>
              <a:rPr lang="en-IN" baseline="30000" dirty="0"/>
              <a:t>20  </a:t>
            </a:r>
            <a:r>
              <a:rPr lang="en-IN" dirty="0"/>
              <a:t>B = 2</a:t>
            </a:r>
            <a:r>
              <a:rPr lang="en-IN" baseline="30000" dirty="0"/>
              <a:t>26</a:t>
            </a:r>
            <a:r>
              <a:rPr lang="en-IN" dirty="0"/>
              <a:t> B</a:t>
            </a:r>
            <a:endParaRPr lang="en-IN" baseline="30000" dirty="0"/>
          </a:p>
          <a:p>
            <a:pPr lvl="1">
              <a:spcAft>
                <a:spcPts val="1400"/>
              </a:spcAft>
            </a:pPr>
            <a:r>
              <a:rPr lang="en-IN" dirty="0"/>
              <a:t> If the memory is byte addressable, we need 26 bits of address.</a:t>
            </a:r>
            <a:r>
              <a:rPr lang="en-IN" baseline="30000" dirty="0"/>
              <a:t> </a:t>
            </a:r>
            <a:endParaRPr lang="en-IN" sz="2133" dirty="0"/>
          </a:p>
          <a:p>
            <a:pPr marL="609585" indent="-609585">
              <a:buFont typeface="+mj-lt"/>
              <a:buAutoNum type="arabicPeriod"/>
            </a:pPr>
            <a:r>
              <a:rPr lang="en-IN" sz="2667" dirty="0"/>
              <a:t>A computer has 1 GB of memory. Each word in this computer is 32 bits. How many bits are needed to address any single word in memory?</a:t>
            </a:r>
          </a:p>
          <a:p>
            <a:pPr lvl="1"/>
            <a:r>
              <a:rPr lang="en-IN" dirty="0"/>
              <a:t>Address Space = 1 GB = 2</a:t>
            </a:r>
            <a:r>
              <a:rPr lang="en-IN" baseline="30000" dirty="0"/>
              <a:t>30 </a:t>
            </a:r>
            <a:r>
              <a:rPr lang="en-IN" dirty="0"/>
              <a:t>B</a:t>
            </a:r>
            <a:endParaRPr lang="en-IN" baseline="30000" dirty="0"/>
          </a:p>
          <a:p>
            <a:pPr lvl="1"/>
            <a:r>
              <a:rPr lang="en-IN" dirty="0"/>
              <a:t>1 word = 32 bits = 4 B </a:t>
            </a:r>
            <a:r>
              <a:rPr lang="en-IN" baseline="30000" dirty="0"/>
              <a:t> </a:t>
            </a:r>
            <a:endParaRPr lang="en-IN" dirty="0"/>
          </a:p>
          <a:p>
            <a:pPr lvl="1"/>
            <a:r>
              <a:rPr lang="en-IN" dirty="0"/>
              <a:t> We have 2</a:t>
            </a:r>
            <a:r>
              <a:rPr lang="en-IN" baseline="30000" dirty="0"/>
              <a:t>30 </a:t>
            </a:r>
            <a:r>
              <a:rPr lang="en-IN" dirty="0"/>
              <a:t>/ 4</a:t>
            </a:r>
            <a:r>
              <a:rPr lang="en-IN" baseline="30000" dirty="0"/>
              <a:t> </a:t>
            </a:r>
            <a:r>
              <a:rPr lang="en-IN" dirty="0"/>
              <a:t> = 2</a:t>
            </a:r>
            <a:r>
              <a:rPr lang="en-IN" baseline="30000" dirty="0"/>
              <a:t>28 </a:t>
            </a:r>
            <a:r>
              <a:rPr lang="en-IN" dirty="0"/>
              <a:t> words</a:t>
            </a:r>
          </a:p>
          <a:p>
            <a:pPr lvl="1"/>
            <a:r>
              <a:rPr lang="en-IN" dirty="0"/>
              <a:t>Thus, we require 28 bits to address each word.</a:t>
            </a:r>
          </a:p>
          <a:p>
            <a:pPr marL="609585" indent="-609585">
              <a:buFont typeface="+mj-lt"/>
              <a:buAutoNum type="arabicPeriod"/>
            </a:pPr>
            <a:endParaRPr lang="en-IN" sz="2667" dirty="0"/>
          </a:p>
          <a:p>
            <a:pPr marL="609585" indent="-609585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223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360" y="365125"/>
            <a:ext cx="10515600" cy="1325563"/>
          </a:xfrm>
        </p:spPr>
        <p:txBody>
          <a:bodyPr/>
          <a:lstStyle/>
          <a:p>
            <a:r>
              <a:rPr lang="en-US" dirty="0"/>
              <a:t>Byte Ordering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2"/>
            <a:ext cx="6604000" cy="42671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Many data items require multiple bytes for storage.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Different computers use different data ordering conventions.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Low-order byte 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High-order byte first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Thus a 16-bit number </a:t>
            </a:r>
            <a:r>
              <a:rPr lang="en-US" sz="2400" dirty="0">
                <a:solidFill>
                  <a:srgbClr val="0000FF"/>
                </a:solidFill>
              </a:rPr>
              <a:t>11001100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6600"/>
                </a:solidFill>
              </a:rPr>
              <a:t>00101010</a:t>
            </a:r>
            <a:r>
              <a:rPr lang="en-US" sz="2400" dirty="0"/>
              <a:t> can be stored as either: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518400" y="1701800"/>
          <a:ext cx="4368800" cy="2734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Type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Size (in Bytes)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Character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Integer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Long integer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76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Floating-point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769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Double-precision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24800" y="4445001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Typical data sizes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800" y="5257801"/>
            <a:ext cx="15240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11001100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6800" y="5257801"/>
            <a:ext cx="15240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00101010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0400" y="5257801"/>
            <a:ext cx="15240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00101010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4400" y="5257801"/>
            <a:ext cx="15240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11001100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0800" y="525780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76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92201"/>
            <a:ext cx="11480800" cy="47752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two conventions have been named as:</a:t>
            </a:r>
          </a:p>
          <a:p>
            <a:pPr marL="1081590" lvl="1" indent="-472006">
              <a:buFont typeface="+mj-lt"/>
              <a:buAutoNum type="alphaLcParenR"/>
            </a:pPr>
            <a:r>
              <a:rPr lang="en-US" b="1" dirty="0">
                <a:solidFill>
                  <a:srgbClr val="800000"/>
                </a:solidFill>
              </a:rPr>
              <a:t>Little Endian</a:t>
            </a:r>
          </a:p>
          <a:p>
            <a:pPr marL="1614977" lvl="2" indent="-472006"/>
            <a:r>
              <a:rPr lang="en-IN" dirty="0"/>
              <a:t>The least significant byte is stored at lower address  followed by the most significant byte. Examples: Intel processors, DEC alpha, etc.</a:t>
            </a:r>
          </a:p>
          <a:p>
            <a:pPr marL="1614977" lvl="2" indent="-472006">
              <a:spcAft>
                <a:spcPts val="800"/>
              </a:spcAft>
            </a:pPr>
            <a:r>
              <a:rPr lang="en-US" dirty="0"/>
              <a:t>Same concept followed for arbitrary multi-byte data.</a:t>
            </a:r>
          </a:p>
          <a:p>
            <a:pPr marL="1081590" lvl="1" indent="-472006">
              <a:buFont typeface="+mj-lt"/>
              <a:buAutoNum type="alphaLcParenR"/>
            </a:pPr>
            <a:r>
              <a:rPr lang="en-US" b="1" dirty="0">
                <a:solidFill>
                  <a:srgbClr val="800000"/>
                </a:solidFill>
              </a:rPr>
              <a:t>Big Endian</a:t>
            </a:r>
          </a:p>
          <a:p>
            <a:pPr marL="1614977" lvl="2" indent="-472006"/>
            <a:r>
              <a:rPr lang="en-IN" dirty="0"/>
              <a:t>The most significant byte is stored at lower address followed by the least significant byte. Examples: IBM’s 370 mainframes, Motorola microprocessors, TCP/IP, etc. </a:t>
            </a:r>
          </a:p>
          <a:p>
            <a:pPr marL="1614977" lvl="2" indent="-472006"/>
            <a:r>
              <a:rPr lang="en-US" dirty="0"/>
              <a:t>Same concept followed for arbitrary multi-byte data.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289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1176000" cy="4470400"/>
          </a:xfrm>
        </p:spPr>
        <p:txBody>
          <a:bodyPr>
            <a:normAutofit/>
          </a:bodyPr>
          <a:lstStyle/>
          <a:p>
            <a:r>
              <a:rPr lang="en-US" sz="2400" dirty="0"/>
              <a:t>Represent the following 32-bit number in both Little-Endian and Big-Endian in memory from address 2000 onwards:</a:t>
            </a:r>
          </a:p>
          <a:p>
            <a:pPr marL="1066773" lvl="2" indent="0">
              <a:buNone/>
            </a:pPr>
            <a:r>
              <a:rPr lang="en-US" sz="2400" dirty="0"/>
              <a:t>01010101 00110011 00001111 11000011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99200" y="2853267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Big Endian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Address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01010101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00110011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00001111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11000011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27200" y="2853267"/>
          <a:ext cx="36576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Little Endian</a:t>
                      </a:r>
                    </a:p>
                  </a:txBody>
                  <a:tcPr marL="121920" marR="121920" marT="60960" marB="609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Address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11000011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00001111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00110011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01010101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59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5892800" cy="4267199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PASCALINE (1642)</a:t>
            </a:r>
          </a:p>
          <a:p>
            <a:r>
              <a:rPr lang="en-US" sz="2667" dirty="0"/>
              <a:t>Mechanical calculator invented by   B. Pascal.</a:t>
            </a:r>
          </a:p>
          <a:p>
            <a:r>
              <a:rPr lang="en-US" sz="2667" dirty="0"/>
              <a:t>Could add and subtract two numbers directly, and multiply and divide by repetition.</a:t>
            </a:r>
          </a:p>
        </p:txBody>
      </p:sp>
      <p:pic>
        <p:nvPicPr>
          <p:cNvPr id="6" name="Picture 5" descr="pasca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1701800"/>
            <a:ext cx="5350933" cy="33528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184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Access by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77600" cy="4267199"/>
          </a:xfrm>
        </p:spPr>
        <p:txBody>
          <a:bodyPr>
            <a:normAutofit/>
          </a:bodyPr>
          <a:lstStyle/>
          <a:p>
            <a:r>
              <a:rPr lang="en-IN" dirty="0"/>
              <a:t>The program instructions and data are stored in memory.</a:t>
            </a:r>
          </a:p>
          <a:p>
            <a:pPr lvl="1"/>
            <a:r>
              <a:rPr lang="en-IN" dirty="0"/>
              <a:t>In </a:t>
            </a:r>
            <a:r>
              <a:rPr lang="en-IN" i="1" dirty="0">
                <a:solidFill>
                  <a:srgbClr val="800000"/>
                </a:solidFill>
              </a:rPr>
              <a:t>von-Neumann architecture</a:t>
            </a:r>
            <a:r>
              <a:rPr lang="en-IN" dirty="0"/>
              <a:t>, they are stored in the same memory.</a:t>
            </a:r>
          </a:p>
          <a:p>
            <a:pPr lvl="1"/>
            <a:r>
              <a:rPr lang="en-IN" dirty="0"/>
              <a:t>In </a:t>
            </a:r>
            <a:r>
              <a:rPr lang="en-IN" i="1" dirty="0">
                <a:solidFill>
                  <a:srgbClr val="800000"/>
                </a:solidFill>
              </a:rPr>
              <a:t>Harvard architecture</a:t>
            </a:r>
            <a:r>
              <a:rPr lang="en-IN" dirty="0"/>
              <a:t>, they are stored in different memories.</a:t>
            </a:r>
          </a:p>
          <a:p>
            <a:pPr>
              <a:spcAft>
                <a:spcPts val="600"/>
              </a:spcAft>
            </a:pPr>
            <a:r>
              <a:rPr lang="en-IN" dirty="0"/>
              <a:t>For executing the program, two basic operations are required.</a:t>
            </a:r>
          </a:p>
          <a:p>
            <a:pPr marL="1081590" lvl="1" indent="-472006">
              <a:spcAft>
                <a:spcPts val="600"/>
              </a:spcAft>
              <a:buFont typeface="+mj-lt"/>
              <a:buAutoNum type="alphaLcParenR"/>
            </a:pPr>
            <a:r>
              <a:rPr lang="en-IN" b="1" dirty="0">
                <a:solidFill>
                  <a:srgbClr val="0000FF"/>
                </a:solidFill>
              </a:rPr>
              <a:t>Load</a:t>
            </a:r>
            <a:r>
              <a:rPr lang="en-IN" dirty="0"/>
              <a:t>: The contents of a specified memory location is read into a processor register.			</a:t>
            </a:r>
            <a:r>
              <a:rPr lang="en-IN" i="1" dirty="0">
                <a:solidFill>
                  <a:srgbClr val="000090"/>
                </a:solidFill>
              </a:rPr>
              <a:t>LOAD  R1, 2000</a:t>
            </a:r>
          </a:p>
          <a:p>
            <a:pPr marL="1081590" lvl="1" indent="-472006">
              <a:buFont typeface="+mj-lt"/>
              <a:buAutoNum type="alphaLcParenR"/>
            </a:pPr>
            <a:r>
              <a:rPr lang="en-IN" b="1" dirty="0">
                <a:solidFill>
                  <a:srgbClr val="0000FF"/>
                </a:solidFill>
              </a:rPr>
              <a:t>Store</a:t>
            </a:r>
            <a:r>
              <a:rPr lang="en-IN" dirty="0"/>
              <a:t>: The contents of a processor register is written into a specified memory location.			</a:t>
            </a:r>
            <a:r>
              <a:rPr lang="en-IN" i="1" dirty="0">
                <a:solidFill>
                  <a:srgbClr val="000090"/>
                </a:solidFill>
              </a:rPr>
              <a:t>STORE  2020, R3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1"/>
            <a:ext cx="10972800" cy="4470400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u="sng" dirty="0"/>
              <a:t>Compute S = (A + B) – (C – D) </a:t>
            </a:r>
          </a:p>
          <a:p>
            <a:pPr marL="609585" lvl="1" indent="0">
              <a:buNone/>
            </a:pPr>
            <a:r>
              <a:rPr lang="en-US" dirty="0"/>
              <a:t>   LOAD    R1,A</a:t>
            </a:r>
          </a:p>
          <a:p>
            <a:pPr marL="609585" lvl="1" indent="0">
              <a:buNone/>
            </a:pPr>
            <a:r>
              <a:rPr lang="en-US" dirty="0"/>
              <a:t>   LOAD    R2,B</a:t>
            </a:r>
          </a:p>
          <a:p>
            <a:pPr marL="609585" lvl="1" indent="0">
              <a:buNone/>
            </a:pPr>
            <a:r>
              <a:rPr lang="en-US" dirty="0"/>
              <a:t>   ADD      R3,R1,R2	// R3 = A + B</a:t>
            </a:r>
          </a:p>
          <a:p>
            <a:pPr marL="609585" lvl="1" indent="0">
              <a:buNone/>
            </a:pPr>
            <a:r>
              <a:rPr lang="en-US" dirty="0"/>
              <a:t>   LOAD    R1,C</a:t>
            </a:r>
          </a:p>
          <a:p>
            <a:pPr marL="609585" lvl="1" indent="0">
              <a:buNone/>
            </a:pPr>
            <a:r>
              <a:rPr lang="en-US" dirty="0"/>
              <a:t>   LOAD    R2,D</a:t>
            </a:r>
          </a:p>
          <a:p>
            <a:pPr marL="609585" lvl="1" indent="0">
              <a:buNone/>
            </a:pPr>
            <a:r>
              <a:rPr lang="en-US" dirty="0"/>
              <a:t>   SUB      R4,R1,R2	// R4 = C – D </a:t>
            </a:r>
          </a:p>
          <a:p>
            <a:pPr marL="609585" lvl="1" indent="0">
              <a:buNone/>
            </a:pPr>
            <a:r>
              <a:rPr lang="en-US" dirty="0"/>
              <a:t>   SUB      R3,R3,R4	// R3 = R3 – R4</a:t>
            </a:r>
          </a:p>
          <a:p>
            <a:pPr marL="609585" lvl="1" indent="0">
              <a:buNone/>
            </a:pPr>
            <a:r>
              <a:rPr lang="en-US" dirty="0"/>
              <a:t>   STORE  S,R3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23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Machine, Assembly and High Level 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/>
              <a:t>Machine Language</a:t>
            </a:r>
          </a:p>
          <a:p>
            <a:pPr lvl="1"/>
            <a:r>
              <a:rPr lang="en-US" altLang="en-US"/>
              <a:t>Native to a processor: executed directly by hardware.</a:t>
            </a:r>
          </a:p>
          <a:p>
            <a:pPr lvl="1"/>
            <a:r>
              <a:rPr lang="en-US" altLang="en-US"/>
              <a:t>Instructions consist of binary code: 1’s and 0’s.</a:t>
            </a:r>
          </a:p>
          <a:p>
            <a:r>
              <a:rPr lang="en-US" altLang="en-US"/>
              <a:t>Assembly Language</a:t>
            </a:r>
          </a:p>
          <a:p>
            <a:pPr lvl="1"/>
            <a:r>
              <a:rPr lang="en-US"/>
              <a:t>L</a:t>
            </a:r>
            <a:r>
              <a:rPr lang="en-IN"/>
              <a:t>ow-level symbolic version of machine language. </a:t>
            </a:r>
          </a:p>
          <a:p>
            <a:pPr lvl="1"/>
            <a:r>
              <a:rPr lang="en-IN"/>
              <a:t>One to one correspondence with machine language.</a:t>
            </a:r>
          </a:p>
          <a:p>
            <a:pPr lvl="1"/>
            <a:r>
              <a:rPr lang="en-IN"/>
              <a:t>Pseudo instructions are used that are much more readable and easy to use.</a:t>
            </a:r>
          </a:p>
          <a:p>
            <a:r>
              <a:rPr lang="en-IN"/>
              <a:t>High-Level Language</a:t>
            </a:r>
          </a:p>
          <a:p>
            <a:pPr lvl="1"/>
            <a:r>
              <a:rPr lang="en-IN"/>
              <a:t>Programming languages like C, C++, Java.</a:t>
            </a:r>
          </a:p>
          <a:p>
            <a:pPr lvl="1"/>
            <a:r>
              <a:rPr lang="en-IN"/>
              <a:t>More readable and closer to human languages.</a:t>
            </a:r>
          </a:p>
          <a:p>
            <a:pPr lvl="1"/>
            <a:endParaRPr lang="en-IN"/>
          </a:p>
          <a:p>
            <a:pPr lvl="1"/>
            <a:endParaRPr lang="en-US" altLang="en-US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99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Assemblers and Compilers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Assembler</a:t>
            </a:r>
          </a:p>
          <a:p>
            <a:pPr lvl="1"/>
            <a:r>
              <a:rPr lang="en-IN"/>
              <a:t>Translates an assembly language program to machine language.</a:t>
            </a:r>
          </a:p>
          <a:p>
            <a:r>
              <a:rPr lang="en-IN"/>
              <a:t>Compiler</a:t>
            </a:r>
          </a:p>
          <a:p>
            <a:pPr lvl="1"/>
            <a:r>
              <a:rPr lang="en-IN"/>
              <a:t>Translate a high-level language programs to assembly/machine language.</a:t>
            </a:r>
          </a:p>
          <a:p>
            <a:pPr lvl="1"/>
            <a:r>
              <a:rPr lang="en-IN"/>
              <a:t>The translation is done by the compiler directly, or</a:t>
            </a:r>
          </a:p>
          <a:p>
            <a:pPr lvl="1"/>
            <a:r>
              <a:rPr lang="en-IN"/>
              <a:t>The compiler first translates to assembly language and then the assembler converts it to machine code.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329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Compiler and Assembler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1701800"/>
            <a:ext cx="2438400" cy="812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High-level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3225800"/>
            <a:ext cx="2438400" cy="812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Assembly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8849" y="4749800"/>
            <a:ext cx="2438400" cy="812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8" name="Oval 7"/>
          <p:cNvSpPr/>
          <p:nvPr/>
        </p:nvSpPr>
        <p:spPr>
          <a:xfrm>
            <a:off x="1727200" y="3225800"/>
            <a:ext cx="2032000" cy="7524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Oval 10"/>
          <p:cNvSpPr/>
          <p:nvPr/>
        </p:nvSpPr>
        <p:spPr>
          <a:xfrm>
            <a:off x="8026400" y="2399506"/>
            <a:ext cx="2032000" cy="75247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2" name="Oval 11"/>
          <p:cNvSpPr/>
          <p:nvPr/>
        </p:nvSpPr>
        <p:spPr>
          <a:xfrm>
            <a:off x="7924800" y="4047880"/>
            <a:ext cx="2235200" cy="75247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Assembler</a:t>
            </a:r>
          </a:p>
        </p:txBody>
      </p:sp>
      <p:cxnSp>
        <p:nvCxnSpPr>
          <p:cNvPr id="14" name="Elbow Connector 13"/>
          <p:cNvCxnSpPr>
            <a:stCxn id="5" idx="1"/>
            <a:endCxn id="8" idx="0"/>
          </p:cNvCxnSpPr>
          <p:nvPr/>
        </p:nvCxnSpPr>
        <p:spPr>
          <a:xfrm rot="10800000" flipV="1">
            <a:off x="2743200" y="2108200"/>
            <a:ext cx="1828800" cy="11176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8" idx="4"/>
            <a:endCxn id="7" idx="1"/>
          </p:cNvCxnSpPr>
          <p:nvPr/>
        </p:nvCxnSpPr>
        <p:spPr>
          <a:xfrm rot="16200000" flipH="1">
            <a:off x="3072063" y="3649414"/>
            <a:ext cx="1177923" cy="18356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1" idx="0"/>
          </p:cNvCxnSpPr>
          <p:nvPr/>
        </p:nvCxnSpPr>
        <p:spPr>
          <a:xfrm>
            <a:off x="7010400" y="2159001"/>
            <a:ext cx="2032000" cy="24050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5400000">
            <a:off x="7848600" y="2297904"/>
            <a:ext cx="355600" cy="20320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6" idx="3"/>
            <a:endCxn id="12" idx="0"/>
          </p:cNvCxnSpPr>
          <p:nvPr/>
        </p:nvCxnSpPr>
        <p:spPr>
          <a:xfrm>
            <a:off x="7010400" y="3632200"/>
            <a:ext cx="2032000" cy="4156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2" idx="4"/>
          </p:cNvCxnSpPr>
          <p:nvPr/>
        </p:nvCxnSpPr>
        <p:spPr>
          <a:xfrm rot="5400000">
            <a:off x="7797679" y="4013079"/>
            <a:ext cx="457443" cy="20320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855200" y="3327401"/>
            <a:ext cx="2133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800000"/>
                </a:solidFill>
              </a:rPr>
              <a:t>Alternative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14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67" dirty="0"/>
              <a:t>The compiler or assembler may run on the native machine for which the target code is being generated, or can be run on another machine.</a:t>
            </a:r>
          </a:p>
          <a:p>
            <a:pPr lvl="1">
              <a:spcAft>
                <a:spcPts val="800"/>
              </a:spcAft>
            </a:pPr>
            <a:r>
              <a:rPr lang="en-US" dirty="0"/>
              <a:t>Called </a:t>
            </a:r>
            <a:r>
              <a:rPr lang="en-US" i="1" dirty="0">
                <a:solidFill>
                  <a:srgbClr val="800000"/>
                </a:solidFill>
              </a:rPr>
              <a:t>cross-assembler </a:t>
            </a:r>
            <a:r>
              <a:rPr lang="en-US" dirty="0"/>
              <a:t>or </a:t>
            </a:r>
            <a:r>
              <a:rPr lang="en-US" i="1" dirty="0">
                <a:solidFill>
                  <a:srgbClr val="800000"/>
                </a:solidFill>
              </a:rPr>
              <a:t>cross-compiler</a:t>
            </a:r>
            <a:r>
              <a:rPr lang="en-US" dirty="0"/>
              <a:t>.</a:t>
            </a:r>
          </a:p>
          <a:p>
            <a:pPr>
              <a:spcAft>
                <a:spcPts val="800"/>
              </a:spcAft>
            </a:pPr>
            <a:r>
              <a:rPr lang="en-US" sz="2667" u="sng" dirty="0"/>
              <a:t>Example 1</a:t>
            </a:r>
            <a:r>
              <a:rPr lang="en-US" sz="2667" dirty="0"/>
              <a:t>: An 8085 cross-assembler is running on a desktop PC which generates 8085 machine code.</a:t>
            </a:r>
          </a:p>
          <a:p>
            <a:r>
              <a:rPr lang="en-US" sz="2667" u="sng" dirty="0"/>
              <a:t>Example 2</a:t>
            </a:r>
            <a:r>
              <a:rPr lang="en-US" sz="2667" dirty="0"/>
              <a:t>: An ARM embed-C cross compiler is running on desktop PC which generates ARM machine code for an embedded development 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1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and Architecture Types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45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software or a program consists of a set of instructions required to solve a specific problem.</a:t>
            </a:r>
          </a:p>
          <a:p>
            <a:pPr lvl="1"/>
            <a:r>
              <a:rPr lang="en-US"/>
              <a:t>A program to sort a set of numbers.</a:t>
            </a:r>
          </a:p>
          <a:p>
            <a:pPr lvl="1"/>
            <a:r>
              <a:rPr lang="en-US"/>
              <a:t>A program to find the roots of a quadratic equation.</a:t>
            </a:r>
          </a:p>
          <a:p>
            <a:pPr lvl="1"/>
            <a:r>
              <a:rPr lang="en-US"/>
              <a:t>A program to find the inverse of a matrix.</a:t>
            </a:r>
          </a:p>
          <a:p>
            <a:pPr lvl="1"/>
            <a:r>
              <a:rPr lang="en-US"/>
              <a:t>The C compiler that translates a C program to machine language.</a:t>
            </a:r>
          </a:p>
          <a:p>
            <a:pPr lvl="1"/>
            <a:r>
              <a:rPr lang="en-US"/>
              <a:t>The editor program that helps us in creating a document.</a:t>
            </a:r>
          </a:p>
          <a:p>
            <a:pPr lvl="1"/>
            <a:r>
              <a:rPr lang="en-US"/>
              <a:t>The operating system that helps us in using the computer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074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Broadly we can classify programs/software into two types:</a:t>
            </a:r>
          </a:p>
          <a:p>
            <a:pPr marL="1079473" lvl="1" indent="-469888">
              <a:buFont typeface="+mj-lt"/>
              <a:buAutoNum type="alphaLcParenR"/>
            </a:pPr>
            <a:r>
              <a:rPr lang="en-US" b="1" dirty="0"/>
              <a:t>Application Software</a:t>
            </a:r>
          </a:p>
          <a:p>
            <a:pPr marL="1612860" lvl="2" indent="-469888"/>
            <a:r>
              <a:rPr lang="en-US" dirty="0"/>
              <a:t>Which helps the user to solve a particular user-level problem.</a:t>
            </a:r>
          </a:p>
          <a:p>
            <a:pPr marL="1612860" lvl="2" indent="-469888"/>
            <a:r>
              <a:rPr lang="en-US" dirty="0"/>
              <a:t>May need system software for execution.</a:t>
            </a:r>
          </a:p>
          <a:p>
            <a:pPr marL="1079473" lvl="1" indent="-469888">
              <a:buFont typeface="+mj-lt"/>
              <a:buAutoNum type="alphaLcParenR"/>
            </a:pPr>
            <a:r>
              <a:rPr lang="en-US" b="1" dirty="0"/>
              <a:t>System Software</a:t>
            </a:r>
          </a:p>
          <a:p>
            <a:pPr marL="1612860" lvl="2" indent="-469888"/>
            <a:r>
              <a:rPr lang="en-US" dirty="0"/>
              <a:t>A collection of programs that helps the users to create, analyze and run their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761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(a) Application Software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Application software helps users solve particular problems.</a:t>
            </a:r>
          </a:p>
          <a:p>
            <a:r>
              <a:rPr lang="en-US" altLang="en-US"/>
              <a:t>In most cases, application software resides on the computer’s hard disk or removable storage media (DVD, USB drive, etc.).</a:t>
            </a:r>
          </a:p>
          <a:p>
            <a:r>
              <a:rPr lang="en-US" altLang="en-US"/>
              <a:t>Typical examples:</a:t>
            </a:r>
          </a:p>
          <a:p>
            <a:pPr lvl="1"/>
            <a:r>
              <a:rPr lang="en-US" altLang="en-US"/>
              <a:t>Financial accounting package</a:t>
            </a:r>
          </a:p>
          <a:p>
            <a:pPr lvl="1"/>
            <a:r>
              <a:rPr lang="en-US" altLang="en-US"/>
              <a:t>Mathematical packages like MATLAB or MATHEMATICA</a:t>
            </a:r>
          </a:p>
          <a:p>
            <a:pPr lvl="1"/>
            <a:r>
              <a:rPr lang="en-US" altLang="en-US"/>
              <a:t>An app to book a cab</a:t>
            </a:r>
          </a:p>
          <a:p>
            <a:pPr lvl="1"/>
            <a:r>
              <a:rPr lang="en-US" altLang="en-US"/>
              <a:t>An app to monitor the health of a person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63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0922" r="10922"/>
          <a:stretch>
            <a:fillRect/>
          </a:stretch>
        </p:blipFill>
        <p:spPr>
          <a:xfrm>
            <a:off x="6604000" y="572588"/>
            <a:ext cx="4876800" cy="5155475"/>
          </a:xfrm>
        </p:spPr>
      </p:pic>
      <p:sp>
        <p:nvSpPr>
          <p:cNvPr id="7" name="TextBox 6"/>
          <p:cNvSpPr txBox="1"/>
          <p:nvPr/>
        </p:nvSpPr>
        <p:spPr>
          <a:xfrm>
            <a:off x="406400" y="1397001"/>
            <a:ext cx="5283200" cy="4150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spcAft>
                <a:spcPts val="600"/>
              </a:spcAft>
              <a:buFont typeface="Arial"/>
              <a:buChar char="•"/>
            </a:pPr>
            <a:r>
              <a:rPr lang="en-US" sz="2667" dirty="0"/>
              <a:t>First automatic computing engine was designed by Charles Babbage in the 19</a:t>
            </a:r>
            <a:r>
              <a:rPr lang="en-US" sz="2667" baseline="30000" dirty="0"/>
              <a:t>th</a:t>
            </a:r>
            <a:r>
              <a:rPr lang="en-US" sz="2667" dirty="0"/>
              <a:t> century, but he could not build it.</a:t>
            </a:r>
          </a:p>
          <a:p>
            <a:pPr marL="380990" indent="-380990">
              <a:buFont typeface="Arial"/>
              <a:buChar char="•"/>
            </a:pPr>
            <a:r>
              <a:rPr lang="en-US" sz="2667" dirty="0"/>
              <a:t>The first complete Babbage engine was built in 2002, 153 years after it was designed.</a:t>
            </a:r>
          </a:p>
          <a:p>
            <a:pPr marL="990575" lvl="1" indent="-380990">
              <a:buFont typeface="Arial"/>
              <a:buChar char="•"/>
            </a:pPr>
            <a:r>
              <a:rPr lang="en-US" sz="2400" dirty="0"/>
              <a:t>8000 parts.</a:t>
            </a:r>
          </a:p>
          <a:p>
            <a:pPr marL="990575" lvl="1" indent="-380990">
              <a:buFont typeface="Arial"/>
              <a:buChar char="•"/>
            </a:pPr>
            <a:r>
              <a:rPr lang="en-US" sz="2400" dirty="0"/>
              <a:t>Weighed 5 tons.</a:t>
            </a:r>
          </a:p>
          <a:p>
            <a:pPr marL="990575" lvl="1" indent="-380990">
              <a:buFont typeface="Arial"/>
              <a:buChar char="•"/>
            </a:pPr>
            <a:r>
              <a:rPr lang="en-US" sz="2400" dirty="0"/>
              <a:t>11 feet in length.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000" y="617299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Babbage Engine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31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(b) System Software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/>
              <a:t>System software is a collection of programs, which helps users run other programs.</a:t>
            </a:r>
          </a:p>
          <a:p>
            <a:r>
              <a:rPr lang="en-IN"/>
              <a:t>Typical operations carried out by system software:</a:t>
            </a:r>
          </a:p>
          <a:p>
            <a:pPr lvl="1"/>
            <a:r>
              <a:rPr lang="en-IN"/>
              <a:t>Handling user requests</a:t>
            </a:r>
          </a:p>
          <a:p>
            <a:pPr lvl="1"/>
            <a:r>
              <a:rPr lang="en-IN"/>
              <a:t>Managing application programs and storing them as files</a:t>
            </a:r>
          </a:p>
          <a:p>
            <a:pPr lvl="1"/>
            <a:r>
              <a:rPr lang="en-IN"/>
              <a:t>File management in secondary storage devices</a:t>
            </a:r>
          </a:p>
          <a:p>
            <a:pPr lvl="1"/>
            <a:r>
              <a:rPr lang="en-IN"/>
              <a:t>Running standard applications such as word processor, internet browser, etc.</a:t>
            </a:r>
          </a:p>
          <a:p>
            <a:pPr lvl="1"/>
            <a:r>
              <a:rPr lang="en-IN"/>
              <a:t>Managing I/O units</a:t>
            </a:r>
          </a:p>
          <a:p>
            <a:pPr lvl="1"/>
            <a:r>
              <a:rPr lang="en-IN"/>
              <a:t>Program translation from source form to object form</a:t>
            </a:r>
          </a:p>
          <a:p>
            <a:pPr lvl="1"/>
            <a:r>
              <a:rPr lang="en-IN"/>
              <a:t>Linking and running user programs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21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 very commonly used system software:</a:t>
            </a:r>
          </a:p>
          <a:p>
            <a:pPr lvl="1"/>
            <a:r>
              <a:rPr lang="en-US"/>
              <a:t>Operating system (WINDOWS, LINUX, MAC/OS, ANDROID, etc.)</a:t>
            </a:r>
          </a:p>
          <a:p>
            <a:pPr lvl="2"/>
            <a:r>
              <a:rPr lang="en-US"/>
              <a:t>Instance of a program that never terminates.</a:t>
            </a:r>
          </a:p>
          <a:p>
            <a:pPr lvl="2"/>
            <a:r>
              <a:rPr lang="en-US"/>
              <a:t>The program continues running until either the machine is switched off or the user manually shuts down the machine.</a:t>
            </a:r>
          </a:p>
          <a:p>
            <a:pPr lvl="1"/>
            <a:r>
              <a:rPr lang="en-US"/>
              <a:t>Compilers and assemblers</a:t>
            </a:r>
          </a:p>
          <a:p>
            <a:pPr lvl="1"/>
            <a:r>
              <a:rPr lang="en-US"/>
              <a:t>Linkers and loaders</a:t>
            </a:r>
          </a:p>
          <a:p>
            <a:pPr lvl="1"/>
            <a:r>
              <a:rPr lang="en-US"/>
              <a:t>Editors and debuggers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5988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315200" y="2006600"/>
            <a:ext cx="4470400" cy="37592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7620000" y="2819400"/>
            <a:ext cx="3860800" cy="254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13623"/>
            <a:ext cx="6299200" cy="4470400"/>
          </a:xfrm>
        </p:spPr>
        <p:txBody>
          <a:bodyPr/>
          <a:lstStyle/>
          <a:p>
            <a:r>
              <a:rPr lang="en-US" dirty="0"/>
              <a:t>Provides an interface between computer hardware and users.</a:t>
            </a:r>
          </a:p>
          <a:p>
            <a:r>
              <a:rPr lang="en-US" dirty="0"/>
              <a:t>Two layers:</a:t>
            </a:r>
          </a:p>
          <a:p>
            <a:pPr marL="1079473" lvl="1" indent="-469888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lphaLcParenR"/>
            </a:pPr>
            <a:r>
              <a:rPr lang="en-US" b="1" dirty="0">
                <a:solidFill>
                  <a:srgbClr val="800000"/>
                </a:solidFill>
              </a:rPr>
              <a:t>Kernel</a:t>
            </a:r>
            <a:r>
              <a:rPr lang="en-US" dirty="0"/>
              <a:t>: contains low-level routines for resource management.</a:t>
            </a:r>
          </a:p>
          <a:p>
            <a:pPr marL="1079473" lvl="1" indent="-469888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lphaLcParenR"/>
            </a:pPr>
            <a:r>
              <a:rPr lang="en-US" b="1" dirty="0">
                <a:solidFill>
                  <a:srgbClr val="800000"/>
                </a:solidFill>
              </a:rPr>
              <a:t>Shell</a:t>
            </a:r>
            <a:r>
              <a:rPr lang="en-US" dirty="0"/>
              <a:t>: provides an interface for the users to interact with the computer hardware through the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8432800" y="3530600"/>
            <a:ext cx="2133600" cy="1422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Computer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6000" y="2921000"/>
            <a:ext cx="1625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Kernel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2800" y="2108200"/>
            <a:ext cx="2133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Shell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31200" y="1803400"/>
            <a:ext cx="203200" cy="406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144000" y="1600200"/>
            <a:ext cx="0" cy="406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855200" y="1600200"/>
            <a:ext cx="101600" cy="406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464800" y="1803400"/>
            <a:ext cx="304800" cy="4064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00" y="109220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Users &amp; Application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478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The OS is a collection of routines that is used to control sharing of various computer resources as they execute application programs.</a:t>
            </a:r>
          </a:p>
          <a:p>
            <a:pPr lvl="1"/>
            <a:r>
              <a:rPr lang="en-IN"/>
              <a:t>Typical resources: Processor, Memory, Files, I/O devices, etc.</a:t>
            </a:r>
          </a:p>
          <a:p>
            <a:r>
              <a:rPr lang="en-IN"/>
              <a:t>These tasks include:</a:t>
            </a:r>
          </a:p>
          <a:p>
            <a:pPr lvl="1"/>
            <a:r>
              <a:rPr lang="en-IN"/>
              <a:t>Assigning memory and disk space to program and data files.</a:t>
            </a:r>
          </a:p>
          <a:p>
            <a:pPr lvl="1"/>
            <a:r>
              <a:rPr lang="en-IN"/>
              <a:t>Moving data between I/O devices, memory and disk units.</a:t>
            </a:r>
          </a:p>
          <a:p>
            <a:pPr lvl="1"/>
            <a:r>
              <a:rPr lang="en-IN"/>
              <a:t>Handling I/O operations, with parallel operations where possible.</a:t>
            </a:r>
          </a:p>
          <a:p>
            <a:pPr lvl="1"/>
            <a:r>
              <a:rPr lang="en-IN"/>
              <a:t>Handling multiple user programs that are running at the same time.</a:t>
            </a:r>
          </a:p>
          <a:p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079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Depending on the intended use of the computer system, the goal of the OS may differ.</a:t>
            </a:r>
          </a:p>
          <a:p>
            <a:pPr lvl="1"/>
            <a:r>
              <a:rPr lang="en-US"/>
              <a:t>Classical multi-programming systems</a:t>
            </a:r>
          </a:p>
          <a:p>
            <a:pPr lvl="2"/>
            <a:r>
              <a:rPr lang="en-US"/>
              <a:t>Several user programs loaded in memory.</a:t>
            </a:r>
          </a:p>
          <a:p>
            <a:pPr lvl="2"/>
            <a:r>
              <a:rPr lang="en-US"/>
              <a:t>Switch to another program when one program gets blocked due to I/O.</a:t>
            </a:r>
          </a:p>
          <a:p>
            <a:pPr lvl="2"/>
            <a:r>
              <a:rPr lang="en-US"/>
              <a:t>Objective is to maximize resource utilization.</a:t>
            </a:r>
          </a:p>
          <a:p>
            <a:pPr lvl="1"/>
            <a:r>
              <a:rPr lang="en-US"/>
              <a:t>Modern time-sharing systems</a:t>
            </a:r>
          </a:p>
          <a:p>
            <a:pPr lvl="2"/>
            <a:r>
              <a:rPr lang="en-US"/>
              <a:t>Widely used because every user can now afford to have a separate terminal.</a:t>
            </a:r>
          </a:p>
          <a:p>
            <a:pPr lvl="2"/>
            <a:r>
              <a:rPr lang="en-US"/>
              <a:t>Processor time shared among a number of interactive users.</a:t>
            </a:r>
          </a:p>
          <a:p>
            <a:pPr lvl="2"/>
            <a:r>
              <a:rPr lang="en-US"/>
              <a:t>Objective is to reduce the user response time.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882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Real-time systems</a:t>
            </a:r>
          </a:p>
          <a:p>
            <a:pPr lvl="2"/>
            <a:r>
              <a:rPr lang="en-US"/>
              <a:t>Several applications are running with specific deadlines.</a:t>
            </a:r>
          </a:p>
          <a:p>
            <a:pPr lvl="2"/>
            <a:r>
              <a:rPr lang="en-US"/>
              <a:t>Deadlines can be either hard or soft.</a:t>
            </a:r>
          </a:p>
          <a:p>
            <a:pPr lvl="2"/>
            <a:r>
              <a:rPr lang="en-US"/>
              <a:t>Interrupt-driven operation – processor interrupted when a task arrives.</a:t>
            </a:r>
          </a:p>
          <a:p>
            <a:pPr lvl="2"/>
            <a:r>
              <a:rPr lang="en-US"/>
              <a:t>Examples: missile control system, industrial manufacturing plant, patient health monitoring and control system, automotive control system, etc.</a:t>
            </a:r>
          </a:p>
          <a:p>
            <a:pPr lvl="1"/>
            <a:r>
              <a:rPr lang="en-US"/>
              <a:t>Mobile (phone) systems</a:t>
            </a:r>
          </a:p>
          <a:p>
            <a:pPr lvl="2"/>
            <a:r>
              <a:rPr lang="en-US"/>
              <a:t>Here user responsiveness is the most important.</a:t>
            </a:r>
          </a:p>
          <a:p>
            <a:pPr lvl="2"/>
            <a:r>
              <a:rPr lang="en-US"/>
              <a:t>Sometimes a program that makes the system slow or hogs too much memory may be forcibly stopped.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637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Computer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379200" cy="4267199"/>
          </a:xfrm>
        </p:spPr>
        <p:txBody>
          <a:bodyPr>
            <a:normAutofit/>
          </a:bodyPr>
          <a:lstStyle/>
          <a:p>
            <a:pPr marL="364058" indent="-364058"/>
            <a:r>
              <a:rPr lang="en-US" dirty="0"/>
              <a:t>Broadly can be classified into two types:</a:t>
            </a:r>
          </a:p>
          <a:p>
            <a:pPr marL="1219170" lvl="1" indent="-609585">
              <a:buFont typeface="+mj-lt"/>
              <a:buAutoNum type="alphaLcParenR"/>
            </a:pPr>
            <a:r>
              <a:rPr lang="en-US" dirty="0"/>
              <a:t>Von-Neumann architecture</a:t>
            </a:r>
          </a:p>
          <a:p>
            <a:pPr marL="1219170" lvl="1" indent="-609585">
              <a:buFont typeface="+mj-lt"/>
              <a:buAutoNum type="alphaLcParenR"/>
            </a:pPr>
            <a:r>
              <a:rPr lang="en-US" dirty="0"/>
              <a:t>Harvard architecture</a:t>
            </a:r>
          </a:p>
          <a:p>
            <a:pPr marL="364058" indent="-364058"/>
            <a:r>
              <a:rPr lang="en-US" dirty="0"/>
              <a:t>How is a computer different from a calculator?</a:t>
            </a:r>
          </a:p>
          <a:p>
            <a:pPr marL="897444" lvl="1" indent="-364058"/>
            <a:r>
              <a:rPr lang="en-US" dirty="0"/>
              <a:t>They have similar circuitry inside (e.g. for doing arithmetic).</a:t>
            </a:r>
          </a:p>
          <a:p>
            <a:pPr marL="897444" lvl="1" indent="-364058"/>
            <a:r>
              <a:rPr lang="en-US" dirty="0"/>
              <a:t>In a calculator, user has to interactively give the sequence of commands.</a:t>
            </a:r>
          </a:p>
          <a:p>
            <a:pPr marL="897444" lvl="1" indent="-364058"/>
            <a:r>
              <a:rPr lang="en-US" dirty="0"/>
              <a:t>In contrast, a computer works using the </a:t>
            </a:r>
            <a:r>
              <a:rPr lang="en-US" i="1" dirty="0">
                <a:solidFill>
                  <a:srgbClr val="800000"/>
                </a:solidFill>
              </a:rPr>
              <a:t>stored-program </a:t>
            </a:r>
            <a:r>
              <a:rPr lang="en-US" dirty="0"/>
              <a:t>concept.</a:t>
            </a:r>
          </a:p>
          <a:p>
            <a:pPr marL="897444" lvl="1" indent="-364058"/>
            <a:r>
              <a:rPr lang="en-US" dirty="0"/>
              <a:t>Write a program, store it in memory, and run it in one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375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840" y="351757"/>
            <a:ext cx="10515600" cy="1325563"/>
          </a:xfrm>
        </p:spPr>
        <p:txBody>
          <a:bodyPr/>
          <a:lstStyle/>
          <a:p>
            <a:r>
              <a:rPr lang="en-IN" dirty="0"/>
              <a:t>von-Neumann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61161"/>
            <a:ext cx="6197600" cy="4673601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Instructions and data are stored in the </a:t>
            </a:r>
            <a:r>
              <a:rPr lang="en-US" altLang="en-US" sz="2400" i="1" dirty="0">
                <a:solidFill>
                  <a:srgbClr val="800000"/>
                </a:solidFill>
              </a:rPr>
              <a:t>same</a:t>
            </a:r>
            <a:r>
              <a:rPr lang="en-US" altLang="en-US" sz="2400" dirty="0"/>
              <a:t> memory module.</a:t>
            </a:r>
          </a:p>
          <a:p>
            <a:r>
              <a:rPr lang="en-US" altLang="en-US" sz="2400" dirty="0"/>
              <a:t>More flexible and easier to implement.</a:t>
            </a:r>
          </a:p>
          <a:p>
            <a:r>
              <a:rPr lang="en-US" altLang="en-US" sz="2400" dirty="0"/>
              <a:t>Suitable for most of the general purpose processors.</a:t>
            </a:r>
          </a:p>
          <a:p>
            <a:r>
              <a:rPr lang="en-US" altLang="en-US" sz="2400" dirty="0"/>
              <a:t>General disadvantage:</a:t>
            </a:r>
          </a:p>
          <a:p>
            <a:pPr lvl="1"/>
            <a:r>
              <a:rPr lang="en-US" altLang="en-US" sz="2000" dirty="0"/>
              <a:t>The processor-memory bus acts as the bottleneck.</a:t>
            </a:r>
          </a:p>
          <a:p>
            <a:pPr lvl="1"/>
            <a:r>
              <a:rPr lang="en-US" altLang="en-US" sz="2000" dirty="0"/>
              <a:t>All instructions and data are moved back and forth through the pipe.</a:t>
            </a:r>
          </a:p>
          <a:p>
            <a:pPr lvl="1"/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7112000" y="1905000"/>
            <a:ext cx="1524000" cy="25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60000" y="2514600"/>
            <a:ext cx="1625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Program / Data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8636001" y="2971800"/>
            <a:ext cx="1517151" cy="3556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Left-Right Arrow 14"/>
          <p:cNvSpPr/>
          <p:nvPr/>
        </p:nvSpPr>
        <p:spPr>
          <a:xfrm>
            <a:off x="8636001" y="2971800"/>
            <a:ext cx="1517151" cy="35560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7" name="TextBox 6"/>
          <p:cNvSpPr txBox="1"/>
          <p:nvPr/>
        </p:nvSpPr>
        <p:spPr>
          <a:xfrm>
            <a:off x="12968068" y="50132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1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08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Harvard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96" y="1626118"/>
            <a:ext cx="6418404" cy="4267199"/>
          </a:xfrm>
        </p:spPr>
        <p:txBody>
          <a:bodyPr>
            <a:normAutofit fontScale="92500"/>
          </a:bodyPr>
          <a:lstStyle/>
          <a:p>
            <a:pPr marL="364058" indent="-364058"/>
            <a:r>
              <a:rPr lang="en-IN" sz="2667" dirty="0"/>
              <a:t>Separate memory for program and data.</a:t>
            </a:r>
          </a:p>
          <a:p>
            <a:pPr lvl="1"/>
            <a:r>
              <a:rPr lang="en-IN" dirty="0"/>
              <a:t>Instructions are stored in program memory and data are stored in data memory.</a:t>
            </a:r>
          </a:p>
          <a:p>
            <a:pPr marL="364058" indent="-364058"/>
            <a:r>
              <a:rPr lang="en-IN" sz="2667" dirty="0"/>
              <a:t>Instruction and data accesses can be done in parallel.</a:t>
            </a:r>
          </a:p>
          <a:p>
            <a:pPr marL="364058" indent="-364058"/>
            <a:r>
              <a:rPr lang="en-IN" sz="2667" dirty="0"/>
              <a:t>Some microcontrollers and pipelines with separate instruction and data caches follow this concept.</a:t>
            </a:r>
          </a:p>
          <a:p>
            <a:pPr marL="364058" indent="-364058"/>
            <a:r>
              <a:rPr lang="en-IN" sz="2667" dirty="0"/>
              <a:t>The processor-memory bottleneck remains.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3600" y="1803400"/>
            <a:ext cx="1524000" cy="25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261600" y="1905000"/>
            <a:ext cx="162560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54751" y="3225800"/>
            <a:ext cx="162560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Data Memory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8737601" y="2209800"/>
            <a:ext cx="1517151" cy="3556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Left-Right Arrow 8"/>
          <p:cNvSpPr/>
          <p:nvPr/>
        </p:nvSpPr>
        <p:spPr>
          <a:xfrm>
            <a:off x="8753584" y="3505200"/>
            <a:ext cx="1501168" cy="355600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Left-Right Arrow 9"/>
          <p:cNvSpPr/>
          <p:nvPr/>
        </p:nvSpPr>
        <p:spPr>
          <a:xfrm>
            <a:off x="8737601" y="2209800"/>
            <a:ext cx="1517151" cy="35560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Left-Right Arrow 10"/>
          <p:cNvSpPr/>
          <p:nvPr/>
        </p:nvSpPr>
        <p:spPr>
          <a:xfrm>
            <a:off x="8737601" y="3530600"/>
            <a:ext cx="1517151" cy="35560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8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Emerging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architectural concepts have been proposed that deviate significantly from the von-Neumann or Harvard model.</a:t>
            </a:r>
          </a:p>
          <a:p>
            <a:r>
              <a:rPr lang="en-US" dirty="0"/>
              <a:t>There is a projection for in-memory computing architecture, where storage and computation can be done in the same functional unit.</a:t>
            </a:r>
          </a:p>
          <a:p>
            <a:pPr lvl="1"/>
            <a:r>
              <a:rPr lang="en-US" dirty="0"/>
              <a:t>Memristors are projected to make this possible in the near future.</a:t>
            </a:r>
          </a:p>
          <a:p>
            <a:pPr lvl="1"/>
            <a:r>
              <a:rPr lang="en-US" dirty="0"/>
              <a:t>Memristors can be used in high capacity non-volatile resistive memory systems.</a:t>
            </a:r>
          </a:p>
          <a:p>
            <a:pPr lvl="1"/>
            <a:r>
              <a:rPr lang="en-US" dirty="0"/>
              <a:t>Memristors within the memory can also be controlled to carry out some computations.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80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990600"/>
            <a:ext cx="3674793" cy="2235200"/>
          </a:xfrm>
        </p:spPr>
        <p:txBody>
          <a:bodyPr>
            <a:normAutofit/>
          </a:bodyPr>
          <a:lstStyle/>
          <a:p>
            <a:r>
              <a:rPr lang="en-US" b="1" dirty="0"/>
              <a:t>ENIAC</a:t>
            </a:r>
            <a:br>
              <a:rPr lang="en-US" sz="4267" b="1" dirty="0"/>
            </a:br>
            <a:r>
              <a:rPr lang="en-US" sz="2667" dirty="0">
                <a:latin typeface="+mn-lt"/>
              </a:rPr>
              <a:t>(Electrical Numerical Integrator and Calculator)</a:t>
            </a:r>
            <a:endParaRPr lang="en-US" sz="4267" dirty="0">
              <a:latin typeface="+mn-lt"/>
            </a:endParaRPr>
          </a:p>
        </p:txBody>
      </p:sp>
      <p:pic>
        <p:nvPicPr>
          <p:cNvPr id="5" name="Content Placeholder 4" descr="ENIAC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r="-210"/>
          <a:stretch/>
        </p:blipFill>
        <p:spPr>
          <a:xfrm>
            <a:off x="5020872" y="990600"/>
            <a:ext cx="6967928" cy="45720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3200" y="3225801"/>
            <a:ext cx="4775200" cy="2087564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Developed at the University of Pennsylvania in 1945.</a:t>
            </a:r>
          </a:p>
          <a:p>
            <a:r>
              <a:rPr lang="en-US" sz="2667" dirty="0"/>
              <a:t>Used 18,000 vacuum tubes, weighed 30 tons, and occupied a 30ft x 50ft space.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13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Pipeline in Executing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667" dirty="0"/>
              <a:t>Instruction execution is typically divided into 5 stages:</a:t>
            </a:r>
          </a:p>
          <a:p>
            <a:pPr lvl="1"/>
            <a:r>
              <a:rPr lang="en-IN" dirty="0"/>
              <a:t>Instruction Fetch (IF)</a:t>
            </a:r>
          </a:p>
          <a:p>
            <a:pPr lvl="1"/>
            <a:r>
              <a:rPr lang="en-IN" dirty="0"/>
              <a:t>Instruction Decode (ID)</a:t>
            </a:r>
          </a:p>
          <a:p>
            <a:pPr lvl="1"/>
            <a:r>
              <a:rPr lang="en-IN" dirty="0"/>
              <a:t>ALU operation (EX)</a:t>
            </a:r>
          </a:p>
          <a:p>
            <a:pPr lvl="1"/>
            <a:r>
              <a:rPr lang="en-IN" dirty="0"/>
              <a:t>Memory Access (MEM)</a:t>
            </a:r>
          </a:p>
          <a:p>
            <a:pPr lvl="1">
              <a:spcAft>
                <a:spcPts val="800"/>
              </a:spcAft>
            </a:pPr>
            <a:r>
              <a:rPr lang="en-IN" dirty="0"/>
              <a:t>Write Back result to register file (WB)</a:t>
            </a:r>
          </a:p>
          <a:p>
            <a:r>
              <a:rPr lang="en-IN" sz="2667" dirty="0"/>
              <a:t>These five stage can be executed in an overlapped fashion in a pipeline architecture.</a:t>
            </a:r>
          </a:p>
          <a:p>
            <a:pPr lvl="1"/>
            <a:r>
              <a:rPr lang="en-IN" dirty="0"/>
              <a:t>Results in significant speedup by overlapping instruction execution.</a:t>
            </a:r>
          </a:p>
          <a:p>
            <a:pPr lvl="1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019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5-stage Pipelining Diagram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422401" y="1701800"/>
          <a:ext cx="8980807" cy="3820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7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rgbClr val="800000"/>
                          </a:solidFill>
                        </a:rPr>
                        <a:t>Instruction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800000"/>
                          </a:solidFill>
                        </a:rPr>
                        <a:t>Pipeline Stage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3366FF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IF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ID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MEM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WB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3366FF"/>
                          </a:solidFill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IF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ID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MEM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WB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3366FF"/>
                          </a:solidFill>
                        </a:rPr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IF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ID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MEM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WB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3366FF"/>
                          </a:solidFill>
                        </a:rPr>
                        <a:t>4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dirty="0"/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IF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ID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MEM</a:t>
                      </a:r>
                    </a:p>
                  </a:txBody>
                  <a:tcPr marL="121920" marR="121920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3366FF"/>
                          </a:solidFill>
                        </a:rPr>
                        <a:t>5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/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IF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ID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rgbClr val="800000"/>
                          </a:solidFill>
                        </a:rPr>
                        <a:t>Clock</a:t>
                      </a:r>
                    </a:p>
                    <a:p>
                      <a:pPr algn="ctr"/>
                      <a:r>
                        <a:rPr lang="en-IN" sz="2400" dirty="0">
                          <a:solidFill>
                            <a:srgbClr val="800000"/>
                          </a:solidFill>
                        </a:rPr>
                        <a:t>Cycle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6739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Harvard Architecture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clock cycle 4, instruction 4 is trying to fetch an instruction (IF), while instruction 1 may be trying to access data (MEM).</a:t>
            </a:r>
          </a:p>
          <a:p>
            <a:pPr lvl="1"/>
            <a:r>
              <a:rPr lang="en-US"/>
              <a:t>In von-Neumann architecture, one of these two operations will have to wait resulting in pipeline slowdown.</a:t>
            </a:r>
          </a:p>
          <a:p>
            <a:pPr lvl="1"/>
            <a:r>
              <a:rPr lang="en-US"/>
              <a:t>In Harvard architecture, the operations can go on without any speed penalty as the instruction and data memories are separate.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pPr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84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89000"/>
            <a:ext cx="4876800" cy="46736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Harvard Mark 1</a:t>
            </a:r>
          </a:p>
          <a:p>
            <a:r>
              <a:rPr lang="en-US" sz="2667" dirty="0"/>
              <a:t>Built at the University of Harvard in 1944, with support from IBM.</a:t>
            </a:r>
          </a:p>
          <a:p>
            <a:r>
              <a:rPr lang="en-US" sz="2667" dirty="0"/>
              <a:t>Used mechanical relays (switches) to represent data.</a:t>
            </a:r>
          </a:p>
          <a:p>
            <a:r>
              <a:rPr lang="en-US" sz="2667" dirty="0"/>
              <a:t>It weighed 35 tons, and required 500 miles of wiring.</a:t>
            </a:r>
          </a:p>
        </p:txBody>
      </p:sp>
      <p:pic>
        <p:nvPicPr>
          <p:cNvPr id="5" name="Picture 4" descr="mark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295400"/>
            <a:ext cx="6688667" cy="33443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F1F74-EAAB-4BA4-8360-0B2AFE8E155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219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4932</Words>
  <Application>Microsoft Office PowerPoint</Application>
  <PresentationFormat>Widescreen</PresentationFormat>
  <Paragraphs>778</Paragraphs>
  <Slides>82</Slides>
  <Notes>1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Century Gothic</vt:lpstr>
      <vt:lpstr>Times New Roman</vt:lpstr>
      <vt:lpstr>Wingdings</vt:lpstr>
      <vt:lpstr>Office Theme</vt:lpstr>
      <vt:lpstr>PowerPoint Presentation</vt:lpstr>
      <vt:lpstr>Evolution of Computer Systems</vt:lpstr>
      <vt:lpstr>Introduction</vt:lpstr>
      <vt:lpstr>PowerPoint Presentation</vt:lpstr>
      <vt:lpstr>Historical Perspective</vt:lpstr>
      <vt:lpstr>PowerPoint Presentation</vt:lpstr>
      <vt:lpstr>PowerPoint Presentation</vt:lpstr>
      <vt:lpstr>ENIAC (Electrical Numerical Integrator and Calculator)</vt:lpstr>
      <vt:lpstr>PowerPoint Presentation</vt:lpstr>
      <vt:lpstr>PowerPoint Presentation</vt:lpstr>
      <vt:lpstr>PowerPoint Presentation</vt:lpstr>
      <vt:lpstr>PowerPoint Presentation</vt:lpstr>
      <vt:lpstr>Evolution of the Types of Computer Systems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Unit</vt:lpstr>
      <vt:lpstr>PowerPoint Presentation</vt:lpstr>
      <vt:lpstr>Output Unit</vt:lpstr>
      <vt:lpstr>PowerPoint Presentation</vt:lpstr>
      <vt:lpstr>Basic Operation of a Computer</vt:lpstr>
      <vt:lpstr>Introduction</vt:lpstr>
      <vt:lpstr>For Interfacing with the Primary Memory</vt:lpstr>
      <vt:lpstr>PowerPoint Presentation</vt:lpstr>
      <vt:lpstr>PowerPoint Presentation</vt:lpstr>
      <vt:lpstr>For Keeping Track of Program / Instructions</vt:lpstr>
      <vt:lpstr>Architecture of the Example Processor</vt:lpstr>
      <vt:lpstr>Example Instructions</vt:lpstr>
      <vt:lpstr>Execution of  ADD  R1,LOCA</vt:lpstr>
      <vt:lpstr>PowerPoint Presentation</vt:lpstr>
      <vt:lpstr>PowerPoint Presentation</vt:lpstr>
      <vt:lpstr>Execution of  ADD  R1,R2</vt:lpstr>
      <vt:lpstr>PowerPoint Presentation</vt:lpstr>
      <vt:lpstr>Bus Architecture</vt:lpstr>
      <vt:lpstr>System-Level Single Bus Architecture</vt:lpstr>
      <vt:lpstr>System-Level Two-Bus Architecture</vt:lpstr>
      <vt:lpstr>Single-Bus Architecture Inside the Processor</vt:lpstr>
      <vt:lpstr>PowerPoint Presentation</vt:lpstr>
      <vt:lpstr>Multi-Bus Architectures</vt:lpstr>
      <vt:lpstr>Memory Addressing and Languages</vt:lpstr>
      <vt:lpstr>Overview of Memory Organization</vt:lpstr>
      <vt:lpstr>Some Terminologies</vt:lpstr>
      <vt:lpstr>How is Memory Organized?</vt:lpstr>
      <vt:lpstr>PowerPoint Presentation</vt:lpstr>
      <vt:lpstr>How do we Specify Memory Sizes?</vt:lpstr>
      <vt:lpstr>PowerPoint Presentation</vt:lpstr>
      <vt:lpstr>PowerPoint Presentation</vt:lpstr>
      <vt:lpstr>Some Examples</vt:lpstr>
      <vt:lpstr>Byte Ordering Conventions</vt:lpstr>
      <vt:lpstr>PowerPoint Presentation</vt:lpstr>
      <vt:lpstr>An Example</vt:lpstr>
      <vt:lpstr>Memory Access by Instructions</vt:lpstr>
      <vt:lpstr>An Example</vt:lpstr>
      <vt:lpstr>Machine, Assembly and High Level Language</vt:lpstr>
      <vt:lpstr>Assemblers and Compilers</vt:lpstr>
      <vt:lpstr>Compiler and Assembler</vt:lpstr>
      <vt:lpstr>PowerPoint Presentation</vt:lpstr>
      <vt:lpstr>Software and Architecture Types</vt:lpstr>
      <vt:lpstr>Introduction</vt:lpstr>
      <vt:lpstr>Types of Programs</vt:lpstr>
      <vt:lpstr>(a) Application Software</vt:lpstr>
      <vt:lpstr>(b) System Software</vt:lpstr>
      <vt:lpstr>PowerPoint Presentation</vt:lpstr>
      <vt:lpstr>Operating System</vt:lpstr>
      <vt:lpstr>PowerPoint Presentation</vt:lpstr>
      <vt:lpstr>PowerPoint Presentation</vt:lpstr>
      <vt:lpstr>PowerPoint Presentation</vt:lpstr>
      <vt:lpstr>Classification of Computer Architecture</vt:lpstr>
      <vt:lpstr>von-Neumann Architecture</vt:lpstr>
      <vt:lpstr>Harvard Architecture </vt:lpstr>
      <vt:lpstr>Emerging Architectures</vt:lpstr>
      <vt:lpstr>Pipeline in Executing Instructions</vt:lpstr>
      <vt:lpstr>Basic 5-stage Pipelining Diagram</vt:lpstr>
      <vt:lpstr>How can Harvard Architecture Help?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40</cp:revision>
  <dcterms:created xsi:type="dcterms:W3CDTF">2023-07-29T12:08:44Z</dcterms:created>
  <dcterms:modified xsi:type="dcterms:W3CDTF">2023-08-03T04:38:44Z</dcterms:modified>
</cp:coreProperties>
</file>